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6"/>
  </p:notesMasterIdLst>
  <p:sldIdLst>
    <p:sldId id="270" r:id="rId5"/>
    <p:sldId id="303" r:id="rId6"/>
    <p:sldId id="272" r:id="rId7"/>
    <p:sldId id="291" r:id="rId8"/>
    <p:sldId id="277" r:id="rId9"/>
    <p:sldId id="271" r:id="rId10"/>
    <p:sldId id="297" r:id="rId11"/>
    <p:sldId id="278" r:id="rId12"/>
    <p:sldId id="279" r:id="rId13"/>
    <p:sldId id="280" r:id="rId14"/>
    <p:sldId id="285" r:id="rId15"/>
    <p:sldId id="298" r:id="rId16"/>
    <p:sldId id="302" r:id="rId17"/>
    <p:sldId id="304" r:id="rId18"/>
    <p:sldId id="281" r:id="rId19"/>
    <p:sldId id="299" r:id="rId20"/>
    <p:sldId id="274" r:id="rId21"/>
    <p:sldId id="286" r:id="rId22"/>
    <p:sldId id="300" r:id="rId23"/>
    <p:sldId id="287" r:id="rId24"/>
    <p:sldId id="288" r:id="rId25"/>
    <p:sldId id="289" r:id="rId26"/>
    <p:sldId id="292" r:id="rId27"/>
    <p:sldId id="275" r:id="rId28"/>
    <p:sldId id="301" r:id="rId29"/>
    <p:sldId id="290" r:id="rId30"/>
    <p:sldId id="305" r:id="rId31"/>
    <p:sldId id="282" r:id="rId32"/>
    <p:sldId id="284" r:id="rId33"/>
    <p:sldId id="307" r:id="rId34"/>
    <p:sldId id="306" r:id="rId35"/>
  </p:sldIdLst>
  <p:sldSz cx="9144000" cy="6858000" type="screen4x3"/>
  <p:notesSz cx="6858000" cy="9144000"/>
  <p:embeddedFontLst>
    <p:embeddedFont>
      <p:font typeface="Bahnschrift Condensed" panose="020B0502040204020203" pitchFamily="34" charset="0"/>
      <p:regular r:id="rId37"/>
      <p:bold r:id="rId38"/>
    </p:embeddedFont>
    <p:embeddedFont>
      <p:font typeface="Century Gothic" panose="020B0502020202020204" pitchFamily="34" charset="0"/>
      <p:regular r:id="rId39"/>
      <p:bold r:id="rId40"/>
      <p:italic r:id="rId41"/>
      <p:boldItalic r:id="rId42"/>
    </p:embeddedFont>
    <p:embeddedFont>
      <p:font typeface="メイリオ" panose="020B0604030504040204" pitchFamily="50" charset="-128"/>
      <p:regular r:id="rId43"/>
      <p:bold r:id="rId44"/>
      <p:italic r:id="rId45"/>
      <p:boldItalic r:id="rId46"/>
    </p:embeddedFont>
    <p:embeddedFont>
      <p:font typeface="游ゴシック" panose="020B0400000000000000" pitchFamily="50" charset="-128"/>
      <p:regular r:id="rId47"/>
      <p:bold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FF7C80"/>
    <a:srgbClr val="E9EBF5"/>
    <a:srgbClr val="CFD5EA"/>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74E3AC-CD70-4C9F-A53C-CD9B09AD9536}" v="6" dt="2020-01-07T16:40:03.513"/>
    <p1510:client id="{AD6CEFC4-15B1-4478-BE59-3BD6D4917BF9}" v="726" dt="2020-01-20T05:37:01.219"/>
    <p1510:client id="{EBF75C3C-BC73-DA2F-C66A-40F5C3E0B612}" v="123" dt="2020-01-20T05:18:37.84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2" autoAdjust="0"/>
    <p:restoredTop sz="93470" autoAdjust="0"/>
  </p:normalViewPr>
  <p:slideViewPr>
    <p:cSldViewPr snapToGrid="0">
      <p:cViewPr varScale="1">
        <p:scale>
          <a:sx n="102" d="100"/>
          <a:sy n="102" d="100"/>
        </p:scale>
        <p:origin x="202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8:12:58.051"/>
    </inkml:context>
    <inkml:brush xml:id="br0">
      <inkml:brushProperty name="width" value="0.08571" units="cm"/>
      <inkml:brushProperty name="height" value="0.08571" units="cm"/>
      <inkml:brushProperty name="color" value="#E71224"/>
    </inkml:brush>
  </inkml:definitions>
  <inkml:trace contextRef="#ctx0" brushRef="#br0">0 15 6916,'15'-15'0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27</a:t>
            </a:fld>
            <a:endParaRPr kumimoji="1" lang="ja-JP" altLang="en-US"/>
          </a:p>
        </p:txBody>
      </p:sp>
    </p:spTree>
    <p:extLst>
      <p:ext uri="{BB962C8B-B14F-4D97-AF65-F5344CB8AC3E}">
        <p14:creationId xmlns:p14="http://schemas.microsoft.com/office/powerpoint/2010/main" val="1807775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2020/1/20</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2020/1/20</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2020/1/20</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2020/1/20</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1.jpg"/><Relationship Id="rId9"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0.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161839944"/>
              </p:ext>
            </p:extLst>
          </p:nvPr>
        </p:nvGraphicFramePr>
        <p:xfrm>
          <a:off x="599845" y="969361"/>
          <a:ext cx="6200138" cy="2468880"/>
        </p:xfrm>
        <a:graphic>
          <a:graphicData uri="http://schemas.openxmlformats.org/drawingml/2006/table">
            <a:tbl>
              <a:tblPr firstRow="1" bandRow="1">
                <a:tableStyleId>{5C22544A-7EE6-4342-B048-85BDC9FD1C3A}</a:tableStyleId>
              </a:tblPr>
              <a:tblGrid>
                <a:gridCol w="713104">
                  <a:extLst>
                    <a:ext uri="{9D8B030D-6E8A-4147-A177-3AD203B41FA5}">
                      <a16:colId xmlns:a16="http://schemas.microsoft.com/office/drawing/2014/main" val="2274898723"/>
                    </a:ext>
                  </a:extLst>
                </a:gridCol>
                <a:gridCol w="3098058">
                  <a:extLst>
                    <a:ext uri="{9D8B030D-6E8A-4147-A177-3AD203B41FA5}">
                      <a16:colId xmlns:a16="http://schemas.microsoft.com/office/drawing/2014/main" val="3224386025"/>
                    </a:ext>
                  </a:extLst>
                </a:gridCol>
                <a:gridCol w="2388976">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0">
                <a:tc>
                  <a:txBody>
                    <a:bodyPr/>
                    <a:lstStyle/>
                    <a:p>
                      <a:r>
                        <a:rPr kumimoji="1" lang="en-US" altLang="ja-JP" sz="800"/>
                        <a:t>2019.11.29</a:t>
                      </a:r>
                      <a:endParaRPr kumimoji="1" lang="ja-JP" altLang="en-US" sz="800"/>
                    </a:p>
                  </a:txBody>
                  <a:tcPr/>
                </a:tc>
                <a:tc>
                  <a:txBody>
                    <a:bodyPr/>
                    <a:lstStyle/>
                    <a:p>
                      <a:r>
                        <a:rPr kumimoji="1" lang="ja-JP" altLang="en-US" sz="800"/>
                        <a:t>・部隊編成から「師団兵器」の編成を削除。</a:t>
                      </a:r>
                      <a:endParaRPr kumimoji="1" lang="en-US" altLang="ja-JP" sz="800"/>
                    </a:p>
                    <a:p>
                      <a:r>
                        <a:rPr kumimoji="1" lang="ja-JP" altLang="en-US" sz="800"/>
                        <a:t>・部隊編成画面からキャラ設定画面へ遷移できるようにした。</a:t>
                      </a:r>
                      <a:endParaRPr kumimoji="1" lang="en-US" altLang="ja-JP" sz="800"/>
                    </a:p>
                  </a:txBody>
                  <a:tcPr/>
                </a:tc>
                <a:tc>
                  <a:txBody>
                    <a:bodyPr/>
                    <a:lstStyle/>
                    <a:p>
                      <a:r>
                        <a:rPr kumimoji="1" lang="en-US" altLang="ja-JP" sz="800" dirty="0"/>
                        <a:t>※</a:t>
                      </a:r>
                      <a:r>
                        <a:rPr kumimoji="1" lang="ja-JP" altLang="en-US" sz="800" dirty="0"/>
                        <a:t>師団はバトル前準備に移行。</a:t>
                      </a:r>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a:t>2019.11.29</a:t>
                      </a:r>
                    </a:p>
                    <a:p>
                      <a:r>
                        <a:rPr kumimoji="1" lang="en-US" altLang="ja-JP" sz="800"/>
                        <a:t>2</a:t>
                      </a:r>
                      <a:endParaRPr kumimoji="1" lang="ja-JP" altLang="en-US" sz="800"/>
                    </a:p>
                  </a:txBody>
                  <a:tcPr/>
                </a:tc>
                <a:tc>
                  <a:txBody>
                    <a:bodyPr/>
                    <a:lstStyle/>
                    <a:p>
                      <a:r>
                        <a:rPr kumimoji="1" lang="ja-JP" altLang="en-US" sz="800"/>
                        <a:t>・武器付け替えについての記述追記。（</a:t>
                      </a:r>
                      <a:r>
                        <a:rPr kumimoji="1" lang="en-US" altLang="ja-JP" sz="800"/>
                        <a:t>P.22</a:t>
                      </a:r>
                      <a:r>
                        <a:rPr kumimoji="1" lang="ja-JP" altLang="en-US" sz="800"/>
                        <a:t>、</a:t>
                      </a:r>
                      <a:r>
                        <a:rPr kumimoji="1" lang="en-US" altLang="ja-JP" sz="800"/>
                        <a:t>P.24</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r>
                        <a:rPr kumimoji="1" lang="en-US" altLang="ja-JP" sz="800" dirty="0"/>
                        <a:t>2019.12.10</a:t>
                      </a:r>
                      <a:endParaRPr kumimoji="1" lang="ja-JP" altLang="en-US" sz="800" dirty="0"/>
                    </a:p>
                  </a:txBody>
                  <a:tcPr/>
                </a:tc>
                <a:tc>
                  <a:txBody>
                    <a:bodyPr/>
                    <a:lstStyle/>
                    <a:p>
                      <a:r>
                        <a:rPr kumimoji="1" lang="en-US" altLang="ja-JP" sz="800" dirty="0"/>
                        <a:t>ID</a:t>
                      </a:r>
                      <a:r>
                        <a:rPr kumimoji="1" lang="ja-JP" altLang="en-US" sz="800"/>
                        <a:t>追記。</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r>
                        <a:rPr kumimoji="1" lang="en-US" altLang="ja-JP" sz="800" dirty="0"/>
                        <a:t>2019.12.27</a:t>
                      </a:r>
                      <a:endParaRPr kumimoji="1" lang="ja-JP" altLang="en-US" sz="800" dirty="0"/>
                    </a:p>
                  </a:txBody>
                  <a:tcPr/>
                </a:tc>
                <a:tc>
                  <a:txBody>
                    <a:bodyPr/>
                    <a:lstStyle/>
                    <a:p>
                      <a:r>
                        <a:rPr kumimoji="1" lang="ja-JP" altLang="en-US" sz="800" dirty="0"/>
                        <a:t>・部隊のコピーについて記載（</a:t>
                      </a:r>
                      <a:r>
                        <a:rPr kumimoji="1" lang="en-US" altLang="ja-JP" sz="800" dirty="0"/>
                        <a:t>P.2</a:t>
                      </a:r>
                      <a:r>
                        <a:rPr kumimoji="1" lang="ja-JP" altLang="en-US" sz="800" dirty="0"/>
                        <a:t>、</a:t>
                      </a:r>
                      <a:r>
                        <a:rPr kumimoji="1" lang="en-US" altLang="ja-JP" sz="800" dirty="0"/>
                        <a:t>13-14</a:t>
                      </a:r>
                      <a:r>
                        <a:rPr kumimoji="1" lang="ja-JP" altLang="en-US" sz="800" dirty="0"/>
                        <a:t>）</a:t>
                      </a:r>
                      <a:endParaRPr kumimoji="1" lang="en-US" altLang="ja-JP" sz="800" dirty="0"/>
                    </a:p>
                    <a:p>
                      <a:r>
                        <a:rPr kumimoji="1" lang="ja-JP" altLang="en-US" sz="800" dirty="0"/>
                        <a:t>・トップ画面に支援兵器を追加。（</a:t>
                      </a:r>
                      <a:r>
                        <a:rPr kumimoji="1" lang="en-US" altLang="ja-JP" sz="800" dirty="0"/>
                        <a:t>P.5</a:t>
                      </a:r>
                      <a:r>
                        <a:rPr kumimoji="1" lang="ja-JP" altLang="en-US" sz="800" dirty="0"/>
                        <a:t>）</a:t>
                      </a:r>
                      <a:endParaRPr kumimoji="1" lang="en-US" altLang="ja-JP" sz="800" dirty="0"/>
                    </a:p>
                    <a:p>
                      <a:r>
                        <a:rPr kumimoji="1" lang="ja-JP" altLang="en-US" sz="800" dirty="0"/>
                        <a:t>・フロー修正（</a:t>
                      </a:r>
                      <a:r>
                        <a:rPr kumimoji="1" lang="en-US" altLang="ja-JP" sz="800" dirty="0"/>
                        <a:t>P.6-7</a:t>
                      </a:r>
                      <a:r>
                        <a:rPr kumimoji="1" lang="ja-JP" altLang="en-US" sz="800" dirty="0"/>
                        <a:t>）</a:t>
                      </a:r>
                      <a:endParaRPr kumimoji="1" lang="en-US" altLang="ja-JP" sz="800" dirty="0"/>
                    </a:p>
                    <a:p>
                      <a:r>
                        <a:rPr kumimoji="1" lang="ja-JP" altLang="en-US" sz="800" dirty="0"/>
                        <a:t>・部隊編成画面修正（</a:t>
                      </a:r>
                      <a:r>
                        <a:rPr kumimoji="1" lang="en-US" altLang="ja-JP" sz="800" dirty="0"/>
                        <a:t>P.8-11</a:t>
                      </a:r>
                      <a:r>
                        <a:rPr kumimoji="1" lang="ja-JP" altLang="en-US" sz="800" dirty="0"/>
                        <a:t>）</a:t>
                      </a:r>
                      <a:endParaRPr kumimoji="1" lang="en-US" altLang="ja-JP" sz="800" dirty="0"/>
                    </a:p>
                    <a:p>
                      <a:r>
                        <a:rPr kumimoji="1" lang="ja-JP" altLang="en-US" sz="800" dirty="0"/>
                        <a:t>・キャラ選択画面修正（</a:t>
                      </a:r>
                      <a:r>
                        <a:rPr kumimoji="1" lang="en-US" altLang="ja-JP" sz="800" dirty="0"/>
                        <a:t>P.15</a:t>
                      </a:r>
                      <a:r>
                        <a:rPr kumimoji="1" lang="ja-JP" altLang="en-US" sz="800" dirty="0"/>
                        <a:t>）</a:t>
                      </a:r>
                      <a:endParaRPr kumimoji="1" lang="en-US" altLang="ja-JP" sz="800" dirty="0"/>
                    </a:p>
                    <a:p>
                      <a:r>
                        <a:rPr kumimoji="1" lang="ja-JP" altLang="en-US" sz="800" dirty="0"/>
                        <a:t>・支援兵器用キャラ選択画面削除（</a:t>
                      </a:r>
                      <a:r>
                        <a:rPr kumimoji="1" lang="en-US" altLang="ja-JP" sz="800" dirty="0"/>
                        <a:t>P.16</a:t>
                      </a:r>
                      <a:r>
                        <a:rPr kumimoji="1" lang="ja-JP" altLang="en-US" sz="800" dirty="0"/>
                        <a:t>）</a:t>
                      </a:r>
                      <a:endParaRPr kumimoji="1" lang="en-US" altLang="ja-JP" sz="800" dirty="0"/>
                    </a:p>
                    <a:p>
                      <a:r>
                        <a:rPr kumimoji="1" lang="ja-JP" altLang="en-US" sz="800" dirty="0"/>
                        <a:t>・武器セット画面修正（</a:t>
                      </a:r>
                      <a:r>
                        <a:rPr kumimoji="1" lang="en-US" altLang="ja-JP" sz="800" dirty="0"/>
                        <a:t>P.26-27</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r>
                        <a:rPr kumimoji="1" lang="en-US" altLang="ja-JP" sz="800" dirty="0"/>
                        <a:t>2020.01.08</a:t>
                      </a:r>
                      <a:endParaRPr kumimoji="1" lang="ja-JP" altLang="en-US" sz="800" dirty="0"/>
                    </a:p>
                  </a:txBody>
                  <a:tcPr/>
                </a:tc>
                <a:tc>
                  <a:txBody>
                    <a:bodyPr/>
                    <a:lstStyle/>
                    <a:p>
                      <a:r>
                        <a:rPr kumimoji="1" lang="ja-JP" altLang="en-US" sz="800" dirty="0"/>
                        <a:t>・おまかせ編成ウィンドウ追加</a:t>
                      </a:r>
                      <a:r>
                        <a:rPr kumimoji="1" lang="en-US" altLang="ja-JP" sz="800" dirty="0"/>
                        <a:t>(P.30)</a:t>
                      </a:r>
                    </a:p>
                  </a:txBody>
                  <a:tcPr/>
                </a:tc>
                <a:tc>
                  <a:txBody>
                    <a:bodyPr/>
                    <a:lstStyle/>
                    <a:p>
                      <a:endParaRPr kumimoji="1" lang="en-US" altLang="ja-JP" sz="800" dirty="0"/>
                    </a:p>
                  </a:txBody>
                  <a:tcPr/>
                </a:tc>
                <a:extLst>
                  <a:ext uri="{0D108BD9-81ED-4DB2-BD59-A6C34878D82A}">
                    <a16:rowId xmlns:a16="http://schemas.microsoft.com/office/drawing/2014/main" val="2689903061"/>
                  </a:ext>
                </a:extLst>
              </a:tr>
              <a:tr h="0">
                <a:tc>
                  <a:txBody>
                    <a:bodyPr/>
                    <a:lstStyle/>
                    <a:p>
                      <a:pPr lvl="0">
                        <a:buNone/>
                      </a:pPr>
                      <a:r>
                        <a:rPr lang="en-US" altLang="ja-JP" sz="800"/>
                        <a:t>2020.01.20</a:t>
                      </a:r>
                      <a:endParaRPr kumimoji="1" lang="en-US" altLang="ja-JP" sz="800" dirty="0"/>
                    </a:p>
                  </a:txBody>
                  <a:tcPr/>
                </a:tc>
                <a:tc>
                  <a:txBody>
                    <a:bodyPr/>
                    <a:lstStyle/>
                    <a:p>
                      <a:pPr lvl="0">
                        <a:buNone/>
                      </a:pPr>
                      <a:r>
                        <a:rPr lang="en-US" altLang="ja-JP" sz="800"/>
                        <a:t>P30 おまかせパラメータを複数選択出来ないことを追記(増本)</a:t>
                      </a:r>
                      <a:endParaRPr kumimoji="1" lang="en-US" altLang="ja-JP" sz="800" dirty="0"/>
                    </a:p>
                  </a:txBody>
                  <a:tcPr/>
                </a:tc>
                <a:tc>
                  <a:txBody>
                    <a:bodyPr/>
                    <a:lstStyle/>
                    <a:p>
                      <a:pPr lvl="0">
                        <a:buNone/>
                      </a:pPr>
                      <a:endParaRPr kumimoji="1" lang="en-US" altLang="ja-JP" sz="800" dirty="0"/>
                    </a:p>
                  </a:txBody>
                  <a:tcPr/>
                </a:tc>
                <a:extLst>
                  <a:ext uri="{0D108BD9-81ED-4DB2-BD59-A6C34878D82A}">
                    <a16:rowId xmlns:a16="http://schemas.microsoft.com/office/drawing/2014/main" val="3503959433"/>
                  </a:ext>
                </a:extLst>
              </a:tr>
            </a:tbl>
          </a:graphicData>
        </a:graphic>
      </p:graphicFrame>
      <p:sp>
        <p:nvSpPr>
          <p:cNvPr id="2" name="テキスト ボックス 1">
            <a:extLst>
              <a:ext uri="{FF2B5EF4-FFF2-40B4-BE49-F238E27FC236}">
                <a16:creationId xmlns:a16="http://schemas.microsoft.com/office/drawing/2014/main" id="{266A7CDF-7B19-4C0A-B34C-040D7B07B723}"/>
              </a:ext>
            </a:extLst>
          </p:cNvPr>
          <p:cNvSpPr txBox="1"/>
          <p:nvPr/>
        </p:nvSpPr>
        <p:spPr>
          <a:xfrm>
            <a:off x="539400" y="6246652"/>
            <a:ext cx="2364750" cy="246221"/>
          </a:xfrm>
          <a:prstGeom prst="rect">
            <a:avLst/>
          </a:prstGeom>
          <a:noFill/>
        </p:spPr>
        <p:txBody>
          <a:bodyPr wrap="none" rtlCol="0">
            <a:spAutoFit/>
          </a:bodyPr>
          <a:lstStyle/>
          <a:p>
            <a:r>
              <a:rPr kumimoji="1" lang="en-US" altLang="ja-JP" sz="1000" dirty="0"/>
              <a:t>※</a:t>
            </a:r>
            <a:r>
              <a:rPr kumimoji="1" lang="ja-JP" altLang="en-US" sz="1000" dirty="0"/>
              <a:t>古い更新履歴は最後のページに移動</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駐車場, バス, 駐車 が含まれている画像&#10;&#10;自動的に生成された説明">
            <a:extLst>
              <a:ext uri="{FF2B5EF4-FFF2-40B4-BE49-F238E27FC236}">
                <a16:creationId xmlns:a16="http://schemas.microsoft.com/office/drawing/2014/main" id="{1ADC378A-7DEE-4A21-A1A0-0644027F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905155"/>
            <a:ext cx="2012174" cy="35714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88455" cy="276999"/>
          </a:xfrm>
          <a:prstGeom prst="rect">
            <a:avLst/>
          </a:prstGeom>
          <a:noFill/>
        </p:spPr>
        <p:txBody>
          <a:bodyPr wrap="none" rtlCol="0">
            <a:spAutoFit/>
          </a:bodyPr>
          <a:lstStyle/>
          <a:p>
            <a:r>
              <a:rPr kumimoji="1" lang="ja-JP" altLang="en-US" sz="1200" b="1" dirty="0"/>
              <a:t>○</a:t>
            </a:r>
            <a:r>
              <a:rPr kumimoji="1" lang="en-US" altLang="ja-JP" sz="1200" b="1" dirty="0"/>
              <a:t> co110.</a:t>
            </a:r>
            <a:r>
              <a:rPr kumimoji="1" lang="ja-JP" altLang="en-US" sz="1200" b="1" dirty="0"/>
              <a:t>部隊編成画面（</a:t>
            </a:r>
            <a:r>
              <a:rPr kumimoji="1" lang="en-US" altLang="ja-JP" sz="1200" b="1" dirty="0"/>
              <a:t>3/4</a:t>
            </a:r>
            <a:r>
              <a:rPr kumimoji="1" lang="ja-JP" altLang="en-US" sz="1200" b="1" dirty="0"/>
              <a:t>）</a:t>
            </a:r>
            <a:r>
              <a:rPr kumimoji="1" lang="ja-JP" altLang="en-US" sz="1200" b="1" dirty="0">
                <a:solidFill>
                  <a:srgbClr val="FF0000"/>
                </a:solidFill>
              </a:rPr>
              <a:t> </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p>
        </p:txBody>
      </p:sp>
      <p:graphicFrame>
        <p:nvGraphicFramePr>
          <p:cNvPr id="50" name="表 61">
            <a:extLst>
              <a:ext uri="{FF2B5EF4-FFF2-40B4-BE49-F238E27FC236}">
                <a16:creationId xmlns:a16="http://schemas.microsoft.com/office/drawing/2014/main" id="{49AB959F-A40F-4425-B7C5-87F75DC67B51}"/>
              </a:ext>
            </a:extLst>
          </p:cNvPr>
          <p:cNvGraphicFramePr>
            <a:graphicFrameLocks noGrp="1"/>
          </p:cNvGraphicFramePr>
          <p:nvPr>
            <p:extLst>
              <p:ext uri="{D42A27DB-BD31-4B8C-83A1-F6EECF244321}">
                <p14:modId xmlns:p14="http://schemas.microsoft.com/office/powerpoint/2010/main" val="3920036250"/>
              </p:ext>
            </p:extLst>
          </p:nvPr>
        </p:nvGraphicFramePr>
        <p:xfrm>
          <a:off x="3289350" y="1348642"/>
          <a:ext cx="4245610" cy="243840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376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部隊表示部左右スワイプ</a:t>
                      </a:r>
                    </a:p>
                  </a:txBody>
                  <a:tcPr>
                    <a:solidFill>
                      <a:schemeClr val="bg1"/>
                    </a:solidFill>
                  </a:tcPr>
                </a:tc>
                <a:tc>
                  <a:txBody>
                    <a:bodyPr/>
                    <a:lstStyle/>
                    <a:p>
                      <a:r>
                        <a:rPr kumimoji="1" lang="ja-JP" altLang="en-US" sz="1000"/>
                        <a:t>部隊表示切替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dirty="0"/>
                        <a:t>キャラアイコンタップ</a:t>
                      </a:r>
                      <a:endParaRPr kumimoji="1" lang="en-US" altLang="ja-JP" sz="1000" dirty="0"/>
                    </a:p>
                  </a:txBody>
                  <a:tcPr>
                    <a:solidFill>
                      <a:schemeClr val="bg1"/>
                    </a:solidFill>
                  </a:tcPr>
                </a:tc>
                <a:tc>
                  <a:txBody>
                    <a:bodyPr/>
                    <a:lstStyle/>
                    <a:p>
                      <a:r>
                        <a:rPr kumimoji="1" lang="ja-JP" altLang="en-US" sz="1000" dirty="0"/>
                        <a:t>部隊キャラ選択画面に遷移</a:t>
                      </a:r>
                    </a:p>
                  </a:txBody>
                  <a:tcPr>
                    <a:solidFill>
                      <a:schemeClr val="bg1"/>
                    </a:solidFill>
                  </a:tcPr>
                </a:tc>
                <a:extLst>
                  <a:ext uri="{0D108BD9-81ED-4DB2-BD59-A6C34878D82A}">
                    <a16:rowId xmlns:a16="http://schemas.microsoft.com/office/drawing/2014/main" val="3011299302"/>
                  </a:ext>
                </a:extLst>
              </a:tr>
              <a:tr h="243840">
                <a:tc>
                  <a:txBody>
                    <a:bodyPr/>
                    <a:lstStyle/>
                    <a:p>
                      <a:r>
                        <a:rPr kumimoji="1" lang="ja-JP" altLang="en-US" sz="1000"/>
                        <a:t>キャラアイコン長押し</a:t>
                      </a:r>
                      <a:endParaRPr kumimoji="1" lang="en-US" altLang="ja-JP" sz="1000"/>
                    </a:p>
                  </a:txBody>
                  <a:tcPr>
                    <a:solidFill>
                      <a:schemeClr val="bg1"/>
                    </a:solidFill>
                  </a:tcPr>
                </a:tc>
                <a:tc>
                  <a:txBody>
                    <a:bodyPr/>
                    <a:lstStyle/>
                    <a:p>
                      <a:r>
                        <a:rPr kumimoji="1" lang="ja-JP" altLang="en-US" sz="1000" dirty="0"/>
                        <a:t>キャラ設定画面に遷移</a:t>
                      </a:r>
                    </a:p>
                  </a:txBody>
                  <a:tcPr>
                    <a:solidFill>
                      <a:schemeClr val="bg1"/>
                    </a:solidFill>
                  </a:tcPr>
                </a:tc>
                <a:extLst>
                  <a:ext uri="{0D108BD9-81ED-4DB2-BD59-A6C34878D82A}">
                    <a16:rowId xmlns:a16="http://schemas.microsoft.com/office/drawing/2014/main" val="1648257110"/>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武器ボタンタップ</a:t>
                      </a:r>
                    </a:p>
                  </a:txBody>
                  <a:tcPr>
                    <a:solidFill>
                      <a:schemeClr val="bg1"/>
                    </a:solidFill>
                  </a:tcPr>
                </a:tc>
                <a:tc>
                  <a:txBody>
                    <a:bodyPr/>
                    <a:lstStyle/>
                    <a:p>
                      <a:r>
                        <a:rPr kumimoji="1" lang="ja-JP" altLang="en-US" sz="1000" dirty="0"/>
                        <a:t>装備セット画面に遷移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en-US" altLang="ja-JP" sz="1000" dirty="0"/>
                        <a:t>TR</a:t>
                      </a:r>
                      <a:r>
                        <a:rPr kumimoji="1" lang="ja-JP" altLang="en-US" sz="1000" dirty="0"/>
                        <a:t>カードタップ</a:t>
                      </a:r>
                    </a:p>
                  </a:txBody>
                  <a:tcPr>
                    <a:solidFill>
                      <a:schemeClr val="bg1"/>
                    </a:solidFill>
                  </a:tcPr>
                </a:tc>
                <a:tc>
                  <a:txBody>
                    <a:bodyPr/>
                    <a:lstStyle/>
                    <a:p>
                      <a:r>
                        <a:rPr kumimoji="1" lang="en-US" altLang="ja-JP" sz="1000" dirty="0"/>
                        <a:t>TR</a:t>
                      </a:r>
                      <a:r>
                        <a:rPr kumimoji="1" lang="ja-JP" altLang="en-US" sz="1000" dirty="0"/>
                        <a:t>カードセット画面に遷移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dirty="0"/>
                        <a:t>おまかせ</a:t>
                      </a:r>
                    </a:p>
                  </a:txBody>
                  <a:tcPr>
                    <a:solidFill>
                      <a:schemeClr val="bg1"/>
                    </a:solidFill>
                  </a:tcPr>
                </a:tc>
                <a:tc>
                  <a:txBody>
                    <a:bodyPr/>
                    <a:lstStyle/>
                    <a:p>
                      <a:r>
                        <a:rPr kumimoji="1" lang="ja-JP" altLang="en-US" sz="1000" dirty="0"/>
                        <a:t>おまかせ処理起動</a:t>
                      </a:r>
                    </a:p>
                  </a:txBody>
                  <a:tcPr>
                    <a:solidFill>
                      <a:schemeClr val="bg1"/>
                    </a:solidFill>
                  </a:tcPr>
                </a:tc>
                <a:extLst>
                  <a:ext uri="{0D108BD9-81ED-4DB2-BD59-A6C34878D82A}">
                    <a16:rowId xmlns:a16="http://schemas.microsoft.com/office/drawing/2014/main" val="2491541578"/>
                  </a:ext>
                </a:extLst>
              </a:tr>
              <a:tr h="243840">
                <a:tc>
                  <a:txBody>
                    <a:bodyPr/>
                    <a:lstStyle/>
                    <a:p>
                      <a:r>
                        <a:rPr kumimoji="1" lang="ja-JP" altLang="en-US" sz="1000" dirty="0"/>
                        <a:t>支援兵器アイコンタップ</a:t>
                      </a:r>
                    </a:p>
                  </a:txBody>
                  <a:tcPr>
                    <a:solidFill>
                      <a:schemeClr val="bg1"/>
                    </a:solidFill>
                  </a:tcPr>
                </a:tc>
                <a:tc>
                  <a:txBody>
                    <a:bodyPr/>
                    <a:lstStyle/>
                    <a:p>
                      <a:r>
                        <a:rPr kumimoji="1" lang="ja-JP" altLang="en-US" sz="1000" dirty="0"/>
                        <a:t>支援兵器セット画に遷移</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dirty="0"/>
                        <a:t>搭乗員アイコンタップ</a:t>
                      </a:r>
                    </a:p>
                  </a:txBody>
                  <a:tcPr>
                    <a:solidFill>
                      <a:schemeClr val="bg1"/>
                    </a:solidFill>
                  </a:tcPr>
                </a:tc>
                <a:tc>
                  <a:txBody>
                    <a:bodyPr/>
                    <a:lstStyle/>
                    <a:p>
                      <a:r>
                        <a:rPr kumimoji="1" lang="ja-JP" altLang="en-US" sz="1000" dirty="0"/>
                        <a:t>キャラ選択画面に遷移</a:t>
                      </a:r>
                    </a:p>
                  </a:txBody>
                  <a:tcPr>
                    <a:solidFill>
                      <a:schemeClr val="bg1"/>
                    </a:solidFill>
                  </a:tcPr>
                </a:tc>
                <a:extLst>
                  <a:ext uri="{0D108BD9-81ED-4DB2-BD59-A6C34878D82A}">
                    <a16:rowId xmlns:a16="http://schemas.microsoft.com/office/drawing/2014/main" val="4042388059"/>
                  </a:ext>
                </a:extLst>
              </a:tr>
              <a:tr h="243840">
                <a:tc>
                  <a:txBody>
                    <a:bodyPr/>
                    <a:lstStyle/>
                    <a:p>
                      <a:r>
                        <a:rPr kumimoji="1" lang="ja-JP" altLang="en-US" sz="1000" dirty="0"/>
                        <a:t>支援兵器ＴＲカードタップ</a:t>
                      </a:r>
                    </a:p>
                  </a:txBody>
                  <a:tcPr>
                    <a:solidFill>
                      <a:schemeClr val="bg1"/>
                    </a:solidFill>
                  </a:tcPr>
                </a:tc>
                <a:tc>
                  <a:txBody>
                    <a:bodyPr/>
                    <a:lstStyle/>
                    <a:p>
                      <a:r>
                        <a:rPr kumimoji="1" lang="ja-JP" altLang="en-US" sz="1000" dirty="0"/>
                        <a:t>ＴＲカードセット画面に遷移。</a:t>
                      </a:r>
                    </a:p>
                  </a:txBody>
                  <a:tcPr>
                    <a:solidFill>
                      <a:schemeClr val="bg1"/>
                    </a:solidFill>
                  </a:tcPr>
                </a:tc>
                <a:extLst>
                  <a:ext uri="{0D108BD9-81ED-4DB2-BD59-A6C34878D82A}">
                    <a16:rowId xmlns:a16="http://schemas.microsoft.com/office/drawing/2014/main" val="2634009584"/>
                  </a:ext>
                </a:extLst>
              </a:tr>
            </a:tbl>
          </a:graphicData>
        </a:graphic>
      </p:graphicFrame>
      <p:sp>
        <p:nvSpPr>
          <p:cNvPr id="80" name="テキスト ボックス 79">
            <a:extLst>
              <a:ext uri="{FF2B5EF4-FFF2-40B4-BE49-F238E27FC236}">
                <a16:creationId xmlns:a16="http://schemas.microsoft.com/office/drawing/2014/main" id="{45031EA5-74F6-4DDC-9F1C-69BD8C099666}"/>
              </a:ext>
            </a:extLst>
          </p:cNvPr>
          <p:cNvSpPr txBox="1"/>
          <p:nvPr/>
        </p:nvSpPr>
        <p:spPr>
          <a:xfrm>
            <a:off x="3004657" y="980701"/>
            <a:ext cx="569387" cy="246221"/>
          </a:xfrm>
          <a:prstGeom prst="rect">
            <a:avLst/>
          </a:prstGeom>
          <a:noFill/>
        </p:spPr>
        <p:txBody>
          <a:bodyPr wrap="none" rtlCol="0">
            <a:spAutoFit/>
          </a:bodyPr>
          <a:lstStyle/>
          <a:p>
            <a:r>
              <a:rPr kumimoji="1" lang="ja-JP" altLang="en-US" sz="1000" b="1" dirty="0"/>
              <a:t>・操作</a:t>
            </a:r>
            <a:endParaRPr kumimoji="1" lang="ja-JP" altLang="en-US" sz="1000" b="1" dirty="0">
              <a:solidFill>
                <a:srgbClr val="FF0000"/>
              </a:solidFill>
            </a:endParaRPr>
          </a:p>
        </p:txBody>
      </p:sp>
      <p:sp>
        <p:nvSpPr>
          <p:cNvPr id="83" name="テキスト ボックス 82">
            <a:extLst>
              <a:ext uri="{FF2B5EF4-FFF2-40B4-BE49-F238E27FC236}">
                <a16:creationId xmlns:a16="http://schemas.microsoft.com/office/drawing/2014/main" id="{2000BF35-0A40-4848-89E3-8242560AE29A}"/>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4" name="テキスト ボックス 83">
            <a:extLst>
              <a:ext uri="{FF2B5EF4-FFF2-40B4-BE49-F238E27FC236}">
                <a16:creationId xmlns:a16="http://schemas.microsoft.com/office/drawing/2014/main" id="{155B2C36-F40D-4C0D-9C93-24ACC1C9DEAB}"/>
              </a:ext>
            </a:extLst>
          </p:cNvPr>
          <p:cNvSpPr txBox="1"/>
          <p:nvPr/>
        </p:nvSpPr>
        <p:spPr>
          <a:xfrm>
            <a:off x="1293960"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5" name="テキスト ボックス 14">
            <a:extLst>
              <a:ext uri="{FF2B5EF4-FFF2-40B4-BE49-F238E27FC236}">
                <a16:creationId xmlns:a16="http://schemas.microsoft.com/office/drawing/2014/main" id="{17A6825A-8FBC-4551-A830-32CA68E5C90F}"/>
              </a:ext>
            </a:extLst>
          </p:cNvPr>
          <p:cNvSpPr txBox="1"/>
          <p:nvPr/>
        </p:nvSpPr>
        <p:spPr>
          <a:xfrm>
            <a:off x="3004656" y="4111481"/>
            <a:ext cx="2428870" cy="246221"/>
          </a:xfrm>
          <a:prstGeom prst="rect">
            <a:avLst/>
          </a:prstGeom>
          <a:noFill/>
        </p:spPr>
        <p:txBody>
          <a:bodyPr wrap="none" rtlCol="0">
            <a:spAutoFit/>
          </a:bodyPr>
          <a:lstStyle/>
          <a:p>
            <a:r>
              <a:rPr kumimoji="1" lang="ja-JP" altLang="en-US" sz="1000" b="1" dirty="0"/>
              <a:t>・もどるボタン挙動</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修正）</a:t>
            </a:r>
          </a:p>
        </p:txBody>
      </p:sp>
      <p:sp>
        <p:nvSpPr>
          <p:cNvPr id="16" name="テキスト ボックス 15">
            <a:extLst>
              <a:ext uri="{FF2B5EF4-FFF2-40B4-BE49-F238E27FC236}">
                <a16:creationId xmlns:a16="http://schemas.microsoft.com/office/drawing/2014/main" id="{C9B63E3D-D339-4FB1-A28E-FD258CCE9183}"/>
              </a:ext>
            </a:extLst>
          </p:cNvPr>
          <p:cNvSpPr txBox="1"/>
          <p:nvPr/>
        </p:nvSpPr>
        <p:spPr>
          <a:xfrm>
            <a:off x="3289350" y="4397022"/>
            <a:ext cx="4421403" cy="400110"/>
          </a:xfrm>
          <a:prstGeom prst="rect">
            <a:avLst/>
          </a:prstGeom>
          <a:noFill/>
        </p:spPr>
        <p:txBody>
          <a:bodyPr wrap="none" rtlCol="0">
            <a:spAutoFit/>
          </a:bodyPr>
          <a:lstStyle/>
          <a:p>
            <a:r>
              <a:rPr kumimoji="1" lang="ja-JP" altLang="en-US" sz="1000"/>
              <a:t>キャラ設定等で、</a:t>
            </a:r>
            <a:r>
              <a:rPr kumimoji="1" lang="en-US" altLang="ja-JP" sz="1000"/>
              <a:t>TR</a:t>
            </a:r>
            <a:r>
              <a:rPr kumimoji="1" lang="ja-JP" altLang="en-US" sz="1000"/>
              <a:t>カードや武器が外れてしまった場合、ここでもどるを</a:t>
            </a:r>
            <a:endParaRPr kumimoji="1" lang="en-US" altLang="ja-JP" sz="1000"/>
          </a:p>
          <a:p>
            <a:r>
              <a:rPr kumimoji="1" lang="ja-JP" altLang="en-US" sz="1000"/>
              <a:t>タップするとエラー表示を行う。</a:t>
            </a:r>
            <a:endParaRPr kumimoji="1" lang="en-US" altLang="ja-JP" sz="1000"/>
          </a:p>
        </p:txBody>
      </p:sp>
    </p:spTree>
    <p:extLst>
      <p:ext uri="{BB962C8B-B14F-4D97-AF65-F5344CB8AC3E}">
        <p14:creationId xmlns:p14="http://schemas.microsoft.com/office/powerpoint/2010/main" val="596056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スクリーンショット, 抽象, ブルー が含まれている画像&#10;&#10;自動的に生成された説明">
            <a:extLst>
              <a:ext uri="{FF2B5EF4-FFF2-40B4-BE49-F238E27FC236}">
                <a16:creationId xmlns:a16="http://schemas.microsoft.com/office/drawing/2014/main" id="{4303EE49-AC03-4F3D-BBAF-41B060580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709" y="908594"/>
            <a:ext cx="2010745" cy="3562107"/>
          </a:xfrm>
          <a:prstGeom prst="rect">
            <a:avLst/>
          </a:prstGeom>
        </p:spPr>
      </p:pic>
      <p:pic>
        <p:nvPicPr>
          <p:cNvPr id="4" name="図 3" descr="ブルー, 時計, ストリート, 駐車場 が含まれている画像&#10;&#10;自動的に生成された説明">
            <a:extLst>
              <a:ext uri="{FF2B5EF4-FFF2-40B4-BE49-F238E27FC236}">
                <a16:creationId xmlns:a16="http://schemas.microsoft.com/office/drawing/2014/main" id="{69653587-44BE-419B-B47A-2CA37BC72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7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co110.</a:t>
            </a:r>
            <a:r>
              <a:rPr kumimoji="1" lang="ja-JP" altLang="en-US" sz="1200" b="1" dirty="0"/>
              <a:t>部隊編成画面（</a:t>
            </a:r>
            <a:r>
              <a:rPr kumimoji="1" lang="en-US" altLang="ja-JP" sz="1200" b="1" dirty="0"/>
              <a:t>4/4</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4971464" y="868562"/>
            <a:ext cx="1210588" cy="246221"/>
          </a:xfrm>
          <a:prstGeom prst="rect">
            <a:avLst/>
          </a:prstGeom>
          <a:noFill/>
        </p:spPr>
        <p:txBody>
          <a:bodyPr wrap="none" rtlCol="0">
            <a:spAutoFit/>
          </a:bodyPr>
          <a:lstStyle/>
          <a:p>
            <a:r>
              <a:rPr kumimoji="1" lang="ja-JP" altLang="en-US" sz="1000" b="1"/>
              <a:t>・バリエーション</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5163907" y="1113393"/>
            <a:ext cx="3134191" cy="246221"/>
          </a:xfrm>
          <a:prstGeom prst="rect">
            <a:avLst/>
          </a:prstGeom>
          <a:noFill/>
        </p:spPr>
        <p:txBody>
          <a:bodyPr wrap="none" rtlCol="0">
            <a:spAutoFit/>
          </a:bodyPr>
          <a:lstStyle/>
          <a:p>
            <a:r>
              <a:rPr kumimoji="1" lang="ja-JP" altLang="en-US" sz="1000"/>
              <a:t>部隊編成画面は状態で以下２パターンが存在する。</a:t>
            </a:r>
            <a:endParaRPr kumimoji="1" lang="en-US" altLang="ja-JP" sz="1000"/>
          </a:p>
        </p:txBody>
      </p:sp>
      <p:sp>
        <p:nvSpPr>
          <p:cNvPr id="19" name="テキスト ボックス 18">
            <a:extLst>
              <a:ext uri="{FF2B5EF4-FFF2-40B4-BE49-F238E27FC236}">
                <a16:creationId xmlns:a16="http://schemas.microsoft.com/office/drawing/2014/main" id="{BFE595E8-45A9-4AE2-8892-B92F134F9A8F}"/>
              </a:ext>
            </a:extLst>
          </p:cNvPr>
          <p:cNvSpPr txBox="1"/>
          <p:nvPr/>
        </p:nvSpPr>
        <p:spPr>
          <a:xfrm>
            <a:off x="1371897"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sp>
        <p:nvSpPr>
          <p:cNvPr id="20" name="テキスト ボックス 19">
            <a:extLst>
              <a:ext uri="{FF2B5EF4-FFF2-40B4-BE49-F238E27FC236}">
                <a16:creationId xmlns:a16="http://schemas.microsoft.com/office/drawing/2014/main" id="{AE99F2D0-8C4E-4799-A013-B599C6826AE8}"/>
              </a:ext>
            </a:extLst>
          </p:cNvPr>
          <p:cNvSpPr txBox="1"/>
          <p:nvPr/>
        </p:nvSpPr>
        <p:spPr>
          <a:xfrm>
            <a:off x="3512371" y="4506328"/>
            <a:ext cx="912429" cy="200055"/>
          </a:xfrm>
          <a:prstGeom prst="rect">
            <a:avLst/>
          </a:prstGeom>
          <a:noFill/>
        </p:spPr>
        <p:txBody>
          <a:bodyPr wrap="none" rtlCol="0">
            <a:spAutoFit/>
          </a:bodyPr>
          <a:lstStyle/>
          <a:p>
            <a:r>
              <a:rPr kumimoji="1" lang="ja-JP" altLang="en-US" sz="700"/>
              <a:t>バリエーション</a:t>
            </a:r>
            <a:r>
              <a:rPr kumimoji="1" lang="en-US" altLang="ja-JP" sz="700"/>
              <a:t>03</a:t>
            </a:r>
          </a:p>
        </p:txBody>
      </p:sp>
      <p:sp>
        <p:nvSpPr>
          <p:cNvPr id="21" name="テキスト ボックス 20">
            <a:extLst>
              <a:ext uri="{FF2B5EF4-FFF2-40B4-BE49-F238E27FC236}">
                <a16:creationId xmlns:a16="http://schemas.microsoft.com/office/drawing/2014/main" id="{A8D89C83-C753-4540-87CD-B0A385FFC8C6}"/>
              </a:ext>
            </a:extLst>
          </p:cNvPr>
          <p:cNvSpPr txBox="1"/>
          <p:nvPr/>
        </p:nvSpPr>
        <p:spPr>
          <a:xfrm>
            <a:off x="5163907" y="1481334"/>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02</a:t>
            </a:r>
            <a:endParaRPr kumimoji="1" lang="ja-JP" altLang="en-US" sz="1000" b="1"/>
          </a:p>
        </p:txBody>
      </p:sp>
      <p:sp>
        <p:nvSpPr>
          <p:cNvPr id="22" name="テキスト ボックス 21">
            <a:extLst>
              <a:ext uri="{FF2B5EF4-FFF2-40B4-BE49-F238E27FC236}">
                <a16:creationId xmlns:a16="http://schemas.microsoft.com/office/drawing/2014/main" id="{3755D0EB-981B-48DC-9EA5-15C7DDE2D992}"/>
              </a:ext>
            </a:extLst>
          </p:cNvPr>
          <p:cNvSpPr txBox="1"/>
          <p:nvPr/>
        </p:nvSpPr>
        <p:spPr>
          <a:xfrm>
            <a:off x="5182542" y="2712439"/>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03</a:t>
            </a:r>
            <a:endParaRPr kumimoji="1" lang="ja-JP" altLang="en-US" sz="1000" b="1"/>
          </a:p>
        </p:txBody>
      </p:sp>
      <p:sp>
        <p:nvSpPr>
          <p:cNvPr id="23" name="テキスト ボックス 22">
            <a:extLst>
              <a:ext uri="{FF2B5EF4-FFF2-40B4-BE49-F238E27FC236}">
                <a16:creationId xmlns:a16="http://schemas.microsoft.com/office/drawing/2014/main" id="{D73A4504-38FC-4DEE-BAAC-A6B7815BB9D2}"/>
              </a:ext>
            </a:extLst>
          </p:cNvPr>
          <p:cNvSpPr txBox="1"/>
          <p:nvPr/>
        </p:nvSpPr>
        <p:spPr>
          <a:xfrm>
            <a:off x="5182542" y="1727555"/>
            <a:ext cx="3518912" cy="861774"/>
          </a:xfrm>
          <a:prstGeom prst="rect">
            <a:avLst/>
          </a:prstGeom>
          <a:noFill/>
        </p:spPr>
        <p:txBody>
          <a:bodyPr wrap="none" rtlCol="0">
            <a:spAutoFit/>
          </a:bodyPr>
          <a:lstStyle/>
          <a:p>
            <a:r>
              <a:rPr kumimoji="1" lang="ja-JP" altLang="en-US" sz="1000" dirty="0"/>
              <a:t>支援兵器が解放され、その部隊にまだ支援兵器が</a:t>
            </a:r>
            <a:endParaRPr kumimoji="1" lang="en-US" altLang="ja-JP" sz="1000" dirty="0"/>
          </a:p>
          <a:p>
            <a:r>
              <a:rPr kumimoji="1" lang="ja-JP" altLang="en-US" sz="1000" dirty="0"/>
              <a:t>セットされていない場合の画面。</a:t>
            </a:r>
            <a:endParaRPr kumimoji="1" lang="en-US" altLang="ja-JP" sz="1000" dirty="0"/>
          </a:p>
          <a:p>
            <a:endParaRPr kumimoji="1" lang="en-US" altLang="ja-JP" sz="1000" dirty="0"/>
          </a:p>
          <a:p>
            <a:r>
              <a:rPr kumimoji="1" lang="ja-JP" altLang="en-US" sz="1000" dirty="0"/>
              <a:t>基本的には支援兵器を１度セットすると外せはしないが、</a:t>
            </a:r>
            <a:endParaRPr kumimoji="1" lang="en-US" altLang="ja-JP" sz="1000" dirty="0"/>
          </a:p>
          <a:p>
            <a:r>
              <a:rPr kumimoji="1" lang="ja-JP" altLang="en-US" sz="1000" dirty="0"/>
              <a:t>セットしなくても問題ないようにします。</a:t>
            </a:r>
            <a:endParaRPr kumimoji="1" lang="en-US" altLang="ja-JP" sz="1000" dirty="0"/>
          </a:p>
        </p:txBody>
      </p:sp>
      <p:sp>
        <p:nvSpPr>
          <p:cNvPr id="24" name="テキスト ボックス 23">
            <a:extLst>
              <a:ext uri="{FF2B5EF4-FFF2-40B4-BE49-F238E27FC236}">
                <a16:creationId xmlns:a16="http://schemas.microsoft.com/office/drawing/2014/main" id="{AE98D381-B4E3-4571-AAB3-BC8280C37BA1}"/>
              </a:ext>
            </a:extLst>
          </p:cNvPr>
          <p:cNvSpPr txBox="1"/>
          <p:nvPr/>
        </p:nvSpPr>
        <p:spPr>
          <a:xfrm>
            <a:off x="5163907" y="2957270"/>
            <a:ext cx="3005951" cy="553998"/>
          </a:xfrm>
          <a:prstGeom prst="rect">
            <a:avLst/>
          </a:prstGeom>
          <a:noFill/>
        </p:spPr>
        <p:txBody>
          <a:bodyPr wrap="none" rtlCol="0">
            <a:spAutoFit/>
          </a:bodyPr>
          <a:lstStyle/>
          <a:p>
            <a:r>
              <a:rPr kumimoji="1" lang="ja-JP" altLang="en-US" sz="1000"/>
              <a:t>支援兵器がまだ要素として未解放な場合の画面。</a:t>
            </a:r>
            <a:endParaRPr kumimoji="1" lang="en-US" altLang="ja-JP" sz="1000"/>
          </a:p>
          <a:p>
            <a:r>
              <a:rPr kumimoji="1" lang="ja-JP" altLang="en-US" sz="1000"/>
              <a:t>未解放や解放条件はテキストとして</a:t>
            </a:r>
            <a:endParaRPr kumimoji="1" lang="en-US" altLang="ja-JP" sz="1000"/>
          </a:p>
          <a:p>
            <a:r>
              <a:rPr kumimoji="1" lang="ja-JP" altLang="en-US" sz="1000"/>
              <a:t>後程変更が可能なようにしてください。</a:t>
            </a:r>
            <a:endParaRPr kumimoji="1" lang="en-US" altLang="ja-JP" sz="1000"/>
          </a:p>
        </p:txBody>
      </p:sp>
    </p:spTree>
    <p:extLst>
      <p:ext uri="{BB962C8B-B14F-4D97-AF65-F5344CB8AC3E}">
        <p14:creationId xmlns:p14="http://schemas.microsoft.com/office/powerpoint/2010/main" val="2135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ーのスクリーンショット&#10;&#10;自動的に生成された説明">
            <a:extLst>
              <a:ext uri="{FF2B5EF4-FFF2-40B4-BE49-F238E27FC236}">
                <a16:creationId xmlns:a16="http://schemas.microsoft.com/office/drawing/2014/main" id="{87F4E27E-1735-4719-847D-887CCDFE5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co110a.</a:t>
            </a:r>
            <a:r>
              <a:rPr kumimoji="1" lang="ja-JP" altLang="en-US" sz="1200" b="1" dirty="0"/>
              <a:t>部隊編成エラー</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追加）</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72481" y="868562"/>
            <a:ext cx="1210588" cy="246221"/>
          </a:xfrm>
          <a:prstGeom prst="rect">
            <a:avLst/>
          </a:prstGeom>
          <a:noFill/>
        </p:spPr>
        <p:txBody>
          <a:bodyPr wrap="none" rtlCol="0">
            <a:spAutoFit/>
          </a:bodyPr>
          <a:lstStyle/>
          <a:p>
            <a:r>
              <a:rPr kumimoji="1" lang="ja-JP" altLang="en-US" sz="1000" b="1"/>
              <a:t>・共通メッセージ</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3264924" y="1113393"/>
            <a:ext cx="2492990" cy="246221"/>
          </a:xfrm>
          <a:prstGeom prst="rect">
            <a:avLst/>
          </a:prstGeom>
          <a:noFill/>
        </p:spPr>
        <p:txBody>
          <a:bodyPr wrap="none" rtlCol="0">
            <a:spAutoFit/>
          </a:bodyPr>
          <a:lstStyle/>
          <a:p>
            <a:r>
              <a:rPr kumimoji="1" lang="ja-JP" altLang="en-US" sz="1000"/>
              <a:t>各部共通なメッセージ処理で表示する。</a:t>
            </a:r>
            <a:endParaRPr kumimoji="1" lang="en-US" altLang="ja-JP" sz="1000"/>
          </a:p>
        </p:txBody>
      </p:sp>
      <p:sp>
        <p:nvSpPr>
          <p:cNvPr id="18" name="テキスト ボックス 17">
            <a:extLst>
              <a:ext uri="{FF2B5EF4-FFF2-40B4-BE49-F238E27FC236}">
                <a16:creationId xmlns:a16="http://schemas.microsoft.com/office/drawing/2014/main" id="{68FE95D0-CE53-4FA1-BBF4-9BB18D081443}"/>
              </a:ext>
            </a:extLst>
          </p:cNvPr>
          <p:cNvSpPr txBox="1"/>
          <p:nvPr/>
        </p:nvSpPr>
        <p:spPr>
          <a:xfrm>
            <a:off x="3072481" y="1481334"/>
            <a:ext cx="1210588" cy="246221"/>
          </a:xfrm>
          <a:prstGeom prst="rect">
            <a:avLst/>
          </a:prstGeom>
          <a:noFill/>
        </p:spPr>
        <p:txBody>
          <a:bodyPr wrap="none" rtlCol="0">
            <a:spAutoFit/>
          </a:bodyPr>
          <a:lstStyle/>
          <a:p>
            <a:r>
              <a:rPr kumimoji="1" lang="ja-JP" altLang="en-US" sz="1000" b="1"/>
              <a:t>・編成中のエラー</a:t>
            </a:r>
          </a:p>
        </p:txBody>
      </p:sp>
      <p:sp>
        <p:nvSpPr>
          <p:cNvPr id="25" name="テキスト ボックス 24">
            <a:extLst>
              <a:ext uri="{FF2B5EF4-FFF2-40B4-BE49-F238E27FC236}">
                <a16:creationId xmlns:a16="http://schemas.microsoft.com/office/drawing/2014/main" id="{D254B882-D6CB-4809-9BB4-78DAB867AF36}"/>
              </a:ext>
            </a:extLst>
          </p:cNvPr>
          <p:cNvSpPr txBox="1"/>
          <p:nvPr/>
        </p:nvSpPr>
        <p:spPr>
          <a:xfrm>
            <a:off x="3264924" y="1726165"/>
            <a:ext cx="5062604" cy="861774"/>
          </a:xfrm>
          <a:prstGeom prst="rect">
            <a:avLst/>
          </a:prstGeom>
          <a:noFill/>
        </p:spPr>
        <p:txBody>
          <a:bodyPr wrap="none" rtlCol="0">
            <a:spAutoFit/>
          </a:bodyPr>
          <a:lstStyle/>
          <a:p>
            <a:r>
              <a:rPr kumimoji="1" lang="ja-JP" altLang="en-US" sz="1000"/>
              <a:t>編成では、他のキャラが持っている</a:t>
            </a:r>
            <a:r>
              <a:rPr kumimoji="1" lang="en-US" altLang="ja-JP" sz="1000"/>
              <a:t>TR</a:t>
            </a:r>
            <a:r>
              <a:rPr kumimoji="1" lang="ja-JP" altLang="en-US" sz="1000"/>
              <a:t>カードや武器を外して付け替えることが</a:t>
            </a:r>
            <a:endParaRPr kumimoji="1" lang="en-US" altLang="ja-JP" sz="1000"/>
          </a:p>
          <a:p>
            <a:r>
              <a:rPr kumimoji="1" lang="ja-JP" altLang="en-US" sz="1000"/>
              <a:t>可能となっている。</a:t>
            </a:r>
            <a:endParaRPr kumimoji="1" lang="en-US" altLang="ja-JP" sz="1000"/>
          </a:p>
          <a:p>
            <a:endParaRPr kumimoji="1" lang="en-US" altLang="ja-JP" sz="1000"/>
          </a:p>
          <a:p>
            <a:r>
              <a:rPr kumimoji="1" lang="ja-JP" altLang="en-US" sz="1000"/>
              <a:t>部隊としては、各キャラに武器が１つおよび、</a:t>
            </a:r>
            <a:r>
              <a:rPr kumimoji="1" lang="en-US" altLang="ja-JP" sz="1000"/>
              <a:t>TR</a:t>
            </a:r>
            <a:r>
              <a:rPr kumimoji="1" lang="ja-JP" altLang="en-US" sz="1000"/>
              <a:t>カードが最低１枚セットされている</a:t>
            </a:r>
            <a:endParaRPr kumimoji="1" lang="en-US" altLang="ja-JP" sz="1000"/>
          </a:p>
          <a:p>
            <a:r>
              <a:rPr kumimoji="1" lang="ja-JP" altLang="en-US" sz="1000"/>
              <a:t>必要があるため、それにそぐわない場合は左のようなエラーメッセージを表示する。</a:t>
            </a:r>
            <a:endParaRPr kumimoji="1" lang="en-US" altLang="ja-JP" sz="1000"/>
          </a:p>
        </p:txBody>
      </p:sp>
    </p:spTree>
    <p:extLst>
      <p:ext uri="{BB962C8B-B14F-4D97-AF65-F5344CB8AC3E}">
        <p14:creationId xmlns:p14="http://schemas.microsoft.com/office/powerpoint/2010/main" val="196893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バス, コンピュータ が含まれている画像&#10;&#10;自動的に生成された説明">
            <a:extLst>
              <a:ext uri="{FF2B5EF4-FFF2-40B4-BE49-F238E27FC236}">
                <a16:creationId xmlns:a16="http://schemas.microsoft.com/office/drawing/2014/main" id="{526643B1-223B-4A29-AF04-0DB409451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9580"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dirty="0"/>
              <a:t>○</a:t>
            </a:r>
            <a:r>
              <a:rPr kumimoji="1" lang="en-US" altLang="ja-JP" sz="1200" b="1" dirty="0"/>
              <a:t> </a:t>
            </a:r>
            <a:r>
              <a:rPr lang="en-US" altLang="ja-JP" sz="1200" b="1" dirty="0">
                <a:latin typeface="メイリオ" panose="020B0604030504040204" pitchFamily="50" charset="-128"/>
              </a:rPr>
              <a:t>co110b.</a:t>
            </a:r>
            <a:r>
              <a:rPr lang="zh-TW" altLang="en-US" sz="1200" b="1" dirty="0">
                <a:latin typeface="メイリオ" panose="020B0604030504040204" pitchFamily="50" charset="-128"/>
                <a:ea typeface="メイリオ" panose="020B0604030504040204" pitchFamily="50" charset="-128"/>
              </a:rPr>
              <a:t>隊編</a:t>
            </a:r>
            <a:r>
              <a:rPr lang="ja-JP" altLang="en-US" sz="1200" b="1" dirty="0">
                <a:latin typeface="メイリオ" panose="020B0604030504040204" pitchFamily="50" charset="-128"/>
              </a:rPr>
              <a:t>コピー確認</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052923"/>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952895"/>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1415902"/>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1515930"/>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0AAD58C-0607-42AE-80EA-DAAC6E54AE92}"/>
              </a:ext>
            </a:extLst>
          </p:cNvPr>
          <p:cNvSpPr txBox="1"/>
          <p:nvPr/>
        </p:nvSpPr>
        <p:spPr>
          <a:xfrm>
            <a:off x="2959706" y="2064008"/>
            <a:ext cx="848309" cy="200055"/>
          </a:xfrm>
          <a:prstGeom prst="rect">
            <a:avLst/>
          </a:prstGeom>
          <a:noFill/>
        </p:spPr>
        <p:txBody>
          <a:bodyPr wrap="none" rtlCol="0">
            <a:spAutoFit/>
          </a:bodyPr>
          <a:lstStyle/>
          <a:p>
            <a:r>
              <a:rPr kumimoji="1" lang="en-US" altLang="ja-JP" sz="700" dirty="0"/>
              <a:t>03.</a:t>
            </a:r>
            <a:r>
              <a:rPr kumimoji="1" lang="ja-JP" altLang="en-US" sz="700" dirty="0"/>
              <a:t>コピー先部隊</a:t>
            </a:r>
          </a:p>
        </p:txBody>
      </p:sp>
      <p:cxnSp>
        <p:nvCxnSpPr>
          <p:cNvPr id="20" name="直線コネクタ 19">
            <a:extLst>
              <a:ext uri="{FF2B5EF4-FFF2-40B4-BE49-F238E27FC236}">
                <a16:creationId xmlns:a16="http://schemas.microsoft.com/office/drawing/2014/main" id="{1592904D-1C03-41D2-A69A-4958A0A710DA}"/>
              </a:ext>
            </a:extLst>
          </p:cNvPr>
          <p:cNvCxnSpPr>
            <a:cxnSpLocks/>
            <a:endCxn id="19" idx="1"/>
          </p:cNvCxnSpPr>
          <p:nvPr/>
        </p:nvCxnSpPr>
        <p:spPr>
          <a:xfrm flipV="1">
            <a:off x="2407298" y="2164036"/>
            <a:ext cx="552408"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3482866"/>
            <a:ext cx="848309" cy="200055"/>
          </a:xfrm>
          <a:prstGeom prst="rect">
            <a:avLst/>
          </a:prstGeom>
          <a:noFill/>
        </p:spPr>
        <p:txBody>
          <a:bodyPr wrap="none" rtlCol="0">
            <a:spAutoFit/>
          </a:bodyPr>
          <a:lstStyle/>
          <a:p>
            <a:r>
              <a:rPr kumimoji="1" lang="en-US" altLang="ja-JP" sz="700" dirty="0"/>
              <a:t>04.</a:t>
            </a:r>
            <a:r>
              <a:rPr kumimoji="1" lang="ja-JP" altLang="en-US" sz="700" dirty="0"/>
              <a:t>やめるボタン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3582894"/>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dirty="0">
                <a:latin typeface="+mn-ea"/>
              </a:rPr>
              <a:t>01.</a:t>
            </a:r>
            <a:r>
              <a:rPr kumimoji="1" lang="ja-JP" altLang="en-US" sz="1000" b="1" dirty="0">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dirty="0"/>
              <a:t>ウィンドウのタイトルテキスト。</a:t>
            </a:r>
            <a:endParaRPr kumimoji="1" lang="en-US" altLang="ja-JP" sz="1000" dirty="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dirty="0">
                <a:latin typeface="+mn-ea"/>
              </a:rPr>
              <a:t>02.</a:t>
            </a:r>
            <a:r>
              <a:rPr kumimoji="1" lang="ja-JP" altLang="en-US" sz="1000" b="1" dirty="0">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1980029" cy="246221"/>
          </a:xfrm>
          <a:prstGeom prst="rect">
            <a:avLst/>
          </a:prstGeom>
          <a:noFill/>
        </p:spPr>
        <p:txBody>
          <a:bodyPr wrap="none" rtlCol="0">
            <a:spAutoFit/>
          </a:bodyPr>
          <a:lstStyle/>
          <a:p>
            <a:r>
              <a:rPr kumimoji="1" lang="ja-JP" altLang="en-US" sz="1000" dirty="0"/>
              <a:t>コピーする旨の説明テキスト。</a:t>
            </a:r>
            <a:endParaRPr kumimoji="1" lang="en-US" altLang="ja-JP" sz="1000" dirty="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dirty="0">
                <a:latin typeface="+mn-ea"/>
              </a:rPr>
              <a:t>03.</a:t>
            </a:r>
            <a:r>
              <a:rPr kumimoji="1" lang="ja-JP" altLang="en-US" sz="1000" b="1" dirty="0">
                <a:latin typeface="+mn-ea"/>
              </a:rPr>
              <a:t>コピー先ボタン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3595856" cy="553998"/>
          </a:xfrm>
          <a:prstGeom prst="rect">
            <a:avLst/>
          </a:prstGeom>
          <a:noFill/>
        </p:spPr>
        <p:txBody>
          <a:bodyPr wrap="none" rtlCol="0">
            <a:spAutoFit/>
          </a:bodyPr>
          <a:lstStyle/>
          <a:p>
            <a:r>
              <a:rPr kumimoji="1" lang="ja-JP" altLang="en-US" sz="1000" dirty="0"/>
              <a:t>コピー先の部隊番号を表示する。</a:t>
            </a:r>
            <a:endParaRPr kumimoji="1" lang="en-US" altLang="ja-JP" sz="1000" dirty="0"/>
          </a:p>
          <a:p>
            <a:r>
              <a:rPr kumimoji="1" lang="ja-JP" altLang="en-US" sz="1000" dirty="0"/>
              <a:t>元の番号が１</a:t>
            </a:r>
            <a:r>
              <a:rPr kumimoji="1" lang="en-US" altLang="ja-JP" sz="1000" dirty="0"/>
              <a:t>~</a:t>
            </a:r>
            <a:r>
              <a:rPr kumimoji="1" lang="ja-JP" altLang="en-US" sz="1000" dirty="0"/>
              <a:t>５と不定なため、コピー元の番号をのぞいた</a:t>
            </a:r>
            <a:endParaRPr kumimoji="1" lang="en-US" altLang="ja-JP" sz="1000" dirty="0"/>
          </a:p>
          <a:p>
            <a:r>
              <a:rPr kumimoji="1" lang="ja-JP" altLang="en-US" sz="1000" dirty="0"/>
              <a:t>部隊番号からなる４つのボタンを表示する。</a:t>
            </a:r>
            <a:endParaRPr kumimoji="1" lang="en-US" altLang="ja-JP" sz="1000" dirty="0"/>
          </a:p>
        </p:txBody>
      </p:sp>
      <p:sp>
        <p:nvSpPr>
          <p:cNvPr id="34" name="テキスト ボックス 33">
            <a:extLst>
              <a:ext uri="{FF2B5EF4-FFF2-40B4-BE49-F238E27FC236}">
                <a16:creationId xmlns:a16="http://schemas.microsoft.com/office/drawing/2014/main" id="{FE8F9808-3251-451E-AF95-0FEF96D663FD}"/>
              </a:ext>
            </a:extLst>
          </p:cNvPr>
          <p:cNvSpPr txBox="1"/>
          <p:nvPr/>
        </p:nvSpPr>
        <p:spPr>
          <a:xfrm>
            <a:off x="4271395" y="2571740"/>
            <a:ext cx="1199627" cy="246221"/>
          </a:xfrm>
          <a:prstGeom prst="rect">
            <a:avLst/>
          </a:prstGeom>
          <a:noFill/>
        </p:spPr>
        <p:txBody>
          <a:bodyPr wrap="none" rtlCol="0">
            <a:noAutofit/>
          </a:bodyPr>
          <a:lstStyle/>
          <a:p>
            <a:r>
              <a:rPr kumimoji="1" lang="en-US" altLang="ja-JP" sz="1000" b="1" dirty="0">
                <a:latin typeface="+mn-ea"/>
              </a:rPr>
              <a:t>04.</a:t>
            </a:r>
            <a:r>
              <a:rPr kumimoji="1" lang="ja-JP" altLang="en-US" sz="1000" b="1" dirty="0">
                <a:latin typeface="+mn-ea"/>
              </a:rPr>
              <a:t>やめるボタン</a:t>
            </a:r>
          </a:p>
        </p:txBody>
      </p:sp>
      <p:sp>
        <p:nvSpPr>
          <p:cNvPr id="35" name="テキスト ボックス 34">
            <a:extLst>
              <a:ext uri="{FF2B5EF4-FFF2-40B4-BE49-F238E27FC236}">
                <a16:creationId xmlns:a16="http://schemas.microsoft.com/office/drawing/2014/main" id="{DAD8CE66-5A40-47D9-8D92-BAC818862E7F}"/>
              </a:ext>
            </a:extLst>
          </p:cNvPr>
          <p:cNvSpPr txBox="1"/>
          <p:nvPr/>
        </p:nvSpPr>
        <p:spPr>
          <a:xfrm>
            <a:off x="4463838" y="2816571"/>
            <a:ext cx="1980029" cy="246221"/>
          </a:xfrm>
          <a:prstGeom prst="rect">
            <a:avLst/>
          </a:prstGeom>
          <a:noFill/>
        </p:spPr>
        <p:txBody>
          <a:bodyPr wrap="none" rtlCol="0">
            <a:spAutoFit/>
          </a:bodyPr>
          <a:lstStyle/>
          <a:p>
            <a:r>
              <a:rPr kumimoji="1" lang="ja-JP" altLang="en-US" sz="1000" dirty="0"/>
              <a:t>コピーをやめてもどるボタン。</a:t>
            </a:r>
            <a:endParaRPr kumimoji="1" lang="en-US" altLang="ja-JP" sz="1000" dirty="0"/>
          </a:p>
        </p:txBody>
      </p:sp>
    </p:spTree>
    <p:extLst>
      <p:ext uri="{BB962C8B-B14F-4D97-AF65-F5344CB8AC3E}">
        <p14:creationId xmlns:p14="http://schemas.microsoft.com/office/powerpoint/2010/main" val="15973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 時計 が含まれている画像&#10;&#10;自動的に生成された説明">
            <a:extLst>
              <a:ext uri="{FF2B5EF4-FFF2-40B4-BE49-F238E27FC236}">
                <a16:creationId xmlns:a16="http://schemas.microsoft.com/office/drawing/2014/main" id="{440E3E53-4DD5-4001-B68E-F7C6C4F5A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2325"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dirty="0"/>
              <a:t>○</a:t>
            </a:r>
            <a:r>
              <a:rPr kumimoji="1" lang="en-US" altLang="ja-JP" sz="1200" b="1" dirty="0"/>
              <a:t> </a:t>
            </a:r>
            <a:r>
              <a:rPr lang="en-US" altLang="ja-JP" sz="1200" b="1" dirty="0">
                <a:latin typeface="メイリオ" panose="020B0604030504040204" pitchFamily="50" charset="-128"/>
              </a:rPr>
              <a:t>co110b.</a:t>
            </a:r>
            <a:r>
              <a:rPr lang="zh-TW" altLang="en-US" sz="1200" b="1" dirty="0">
                <a:latin typeface="メイリオ" panose="020B0604030504040204" pitchFamily="50" charset="-128"/>
                <a:ea typeface="メイリオ" panose="020B0604030504040204" pitchFamily="50" charset="-128"/>
              </a:rPr>
              <a:t>隊編</a:t>
            </a:r>
            <a:r>
              <a:rPr lang="ja-JP" altLang="en-US" sz="1200" b="1" dirty="0">
                <a:latin typeface="メイリオ" panose="020B0604030504040204" pitchFamily="50" charset="-128"/>
              </a:rPr>
              <a:t>コピー確認</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811390"/>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1711362"/>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2317369"/>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2417397"/>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2808338"/>
            <a:ext cx="758541" cy="200055"/>
          </a:xfrm>
          <a:prstGeom prst="rect">
            <a:avLst/>
          </a:prstGeom>
          <a:noFill/>
        </p:spPr>
        <p:txBody>
          <a:bodyPr wrap="none" rtlCol="0">
            <a:spAutoFit/>
          </a:bodyPr>
          <a:lstStyle/>
          <a:p>
            <a:r>
              <a:rPr kumimoji="1" lang="en-US" altLang="ja-JP" sz="700" dirty="0"/>
              <a:t>03.</a:t>
            </a:r>
            <a:r>
              <a:rPr kumimoji="1" lang="ja-JP" altLang="en-US" sz="700" dirty="0"/>
              <a:t>ＯＫボタン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2908366"/>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dirty="0">
                <a:latin typeface="+mn-ea"/>
              </a:rPr>
              <a:t>01.</a:t>
            </a:r>
            <a:r>
              <a:rPr kumimoji="1" lang="ja-JP" altLang="en-US" sz="1000" b="1" dirty="0">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dirty="0"/>
              <a:t>ウィンドウのタイトルテキスト。</a:t>
            </a:r>
            <a:endParaRPr kumimoji="1" lang="en-US" altLang="ja-JP" sz="1000" dirty="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dirty="0">
                <a:latin typeface="+mn-ea"/>
              </a:rPr>
              <a:t>02.</a:t>
            </a:r>
            <a:r>
              <a:rPr kumimoji="1" lang="ja-JP" altLang="en-US" sz="1000" b="1" dirty="0">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2364750" cy="246221"/>
          </a:xfrm>
          <a:prstGeom prst="rect">
            <a:avLst/>
          </a:prstGeom>
          <a:noFill/>
        </p:spPr>
        <p:txBody>
          <a:bodyPr wrap="none" rtlCol="0">
            <a:spAutoFit/>
          </a:bodyPr>
          <a:lstStyle/>
          <a:p>
            <a:r>
              <a:rPr kumimoji="1" lang="ja-JP" altLang="en-US" sz="1000" dirty="0"/>
              <a:t>コピーす完了した旨の説明テキスト。</a:t>
            </a:r>
            <a:endParaRPr kumimoji="1" lang="en-US" altLang="ja-JP" sz="1000" dirty="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dirty="0">
                <a:latin typeface="+mn-ea"/>
              </a:rPr>
              <a:t>03.OK</a:t>
            </a:r>
            <a:r>
              <a:rPr kumimoji="1" lang="ja-JP" altLang="en-US" sz="1000" b="1" dirty="0">
                <a:latin typeface="+mn-ea"/>
              </a:rPr>
              <a:t>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172354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25" name="テキスト ボックス 24">
            <a:extLst>
              <a:ext uri="{FF2B5EF4-FFF2-40B4-BE49-F238E27FC236}">
                <a16:creationId xmlns:a16="http://schemas.microsoft.com/office/drawing/2014/main" id="{DAE0C571-1C1D-4A7C-BFEB-74AED67EAA04}"/>
              </a:ext>
            </a:extLst>
          </p:cNvPr>
          <p:cNvSpPr txBox="1"/>
          <p:nvPr/>
        </p:nvSpPr>
        <p:spPr>
          <a:xfrm>
            <a:off x="4268304" y="2317286"/>
            <a:ext cx="1199627" cy="246221"/>
          </a:xfrm>
          <a:prstGeom prst="rect">
            <a:avLst/>
          </a:prstGeom>
          <a:noFill/>
        </p:spPr>
        <p:txBody>
          <a:bodyPr wrap="none" rtlCol="0">
            <a:noAutofit/>
          </a:bodyPr>
          <a:lstStyle/>
          <a:p>
            <a:r>
              <a:rPr kumimoji="1" lang="ja-JP" altLang="en-US" sz="1000" b="1" dirty="0">
                <a:latin typeface="+mn-ea"/>
              </a:rPr>
              <a:t>・ウィンドウを閉じた先</a:t>
            </a:r>
          </a:p>
        </p:txBody>
      </p:sp>
      <p:sp>
        <p:nvSpPr>
          <p:cNvPr id="36" name="テキスト ボックス 35">
            <a:extLst>
              <a:ext uri="{FF2B5EF4-FFF2-40B4-BE49-F238E27FC236}">
                <a16:creationId xmlns:a16="http://schemas.microsoft.com/office/drawing/2014/main" id="{A356233E-F018-44B9-B096-030E4C8E9626}"/>
              </a:ext>
            </a:extLst>
          </p:cNvPr>
          <p:cNvSpPr txBox="1"/>
          <p:nvPr/>
        </p:nvSpPr>
        <p:spPr>
          <a:xfrm>
            <a:off x="4460747" y="2562117"/>
            <a:ext cx="3518912" cy="246221"/>
          </a:xfrm>
          <a:prstGeom prst="rect">
            <a:avLst/>
          </a:prstGeom>
          <a:noFill/>
        </p:spPr>
        <p:txBody>
          <a:bodyPr wrap="none" rtlCol="0">
            <a:spAutoFit/>
          </a:bodyPr>
          <a:lstStyle/>
          <a:p>
            <a:r>
              <a:rPr kumimoji="1" lang="ja-JP" altLang="en-US" sz="1000" dirty="0"/>
              <a:t>本ウィンドウを閉じた先はコピーをした先の部隊となる。</a:t>
            </a:r>
            <a:endParaRPr kumimoji="1" lang="en-US" altLang="ja-JP" sz="1000" dirty="0"/>
          </a:p>
        </p:txBody>
      </p:sp>
    </p:spTree>
    <p:extLst>
      <p:ext uri="{BB962C8B-B14F-4D97-AF65-F5344CB8AC3E}">
        <p14:creationId xmlns:p14="http://schemas.microsoft.com/office/powerpoint/2010/main" val="164946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ポーズ が含まれている画像&#10;&#10;自動的に生成された説明">
            <a:extLst>
              <a:ext uri="{FF2B5EF4-FFF2-40B4-BE49-F238E27FC236}">
                <a16:creationId xmlns:a16="http://schemas.microsoft.com/office/drawing/2014/main" id="{C91DFC98-6A7C-455A-B78B-03F0BE50A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5" y="908767"/>
            <a:ext cx="1998757" cy="35483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co120.</a:t>
            </a:r>
            <a:r>
              <a:rPr kumimoji="1" lang="ja-JP" altLang="en-US" sz="1200" b="1" dirty="0"/>
              <a:t>部隊キャラ選択画面</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31641" y="1055117"/>
            <a:ext cx="1728065" cy="7276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938077" cy="200055"/>
          </a:xfrm>
          <a:prstGeom prst="rect">
            <a:avLst/>
          </a:prstGeom>
          <a:noFill/>
        </p:spPr>
        <p:txBody>
          <a:bodyPr wrap="none" rtlCol="0">
            <a:spAutoFit/>
          </a:bodyPr>
          <a:lstStyle/>
          <a:p>
            <a:r>
              <a:rPr kumimoji="1" lang="en-US" altLang="ja-JP" sz="700" dirty="0"/>
              <a:t>01.</a:t>
            </a:r>
            <a:r>
              <a:rPr kumimoji="1" lang="ja-JP" altLang="en-US" sz="700" dirty="0"/>
              <a:t>キャラアイコン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486423"/>
            <a:ext cx="1261884" cy="246221"/>
          </a:xfrm>
          <a:prstGeom prst="rect">
            <a:avLst/>
          </a:prstGeom>
          <a:noFill/>
        </p:spPr>
        <p:txBody>
          <a:bodyPr wrap="none" rtlCol="0">
            <a:spAutoFit/>
          </a:bodyPr>
          <a:lstStyle/>
          <a:p>
            <a:r>
              <a:rPr kumimoji="1" lang="en-US" altLang="ja-JP" sz="1000" b="1" dirty="0"/>
              <a:t>01.</a:t>
            </a:r>
            <a:r>
              <a:rPr kumimoji="1" lang="ja-JP" altLang="en-US" sz="1000" b="1" dirty="0"/>
              <a:t>キャラアイコン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731254"/>
            <a:ext cx="1980029" cy="400110"/>
          </a:xfrm>
          <a:prstGeom prst="rect">
            <a:avLst/>
          </a:prstGeom>
          <a:noFill/>
        </p:spPr>
        <p:txBody>
          <a:bodyPr wrap="none" rtlCol="0">
            <a:spAutoFit/>
          </a:bodyPr>
          <a:lstStyle/>
          <a:p>
            <a:r>
              <a:rPr kumimoji="1" lang="ja-JP" altLang="en-US" sz="1000" dirty="0"/>
              <a:t>キャラのアイコンを表示する。</a:t>
            </a:r>
            <a:endParaRPr kumimoji="1" lang="en-US" altLang="ja-JP" sz="1000" dirty="0"/>
          </a:p>
          <a:p>
            <a:r>
              <a:rPr kumimoji="1" lang="ja-JP" altLang="en-US" sz="1000" dirty="0"/>
              <a:t>想定では</a:t>
            </a:r>
            <a:r>
              <a:rPr kumimoji="1" lang="en-US" altLang="ja-JP" sz="1000" dirty="0"/>
              <a:t>2D</a:t>
            </a:r>
            <a:r>
              <a:rPr kumimoji="1" lang="ja-JP" altLang="en-US" sz="1000" dirty="0"/>
              <a:t>。</a:t>
            </a:r>
            <a:endParaRPr kumimoji="1" lang="en-US" altLang="ja-JP" sz="1000" dirty="0"/>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flipV="1">
            <a:off x="1231641" y="1818577"/>
            <a:ext cx="1728065" cy="6541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758541" cy="200055"/>
          </a:xfrm>
          <a:prstGeom prst="rect">
            <a:avLst/>
          </a:prstGeom>
          <a:noFill/>
        </p:spPr>
        <p:txBody>
          <a:bodyPr wrap="none" rtlCol="0">
            <a:spAutoFit/>
          </a:bodyPr>
          <a:lstStyle/>
          <a:p>
            <a:r>
              <a:rPr kumimoji="1" lang="en-US" altLang="ja-JP" sz="700" dirty="0"/>
              <a:t>02.</a:t>
            </a:r>
            <a:r>
              <a:rPr kumimoji="1" lang="ja-JP" altLang="en-US" sz="700" dirty="0"/>
              <a:t>キャラ情報</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233447"/>
            <a:ext cx="1040670" cy="246221"/>
          </a:xfrm>
          <a:prstGeom prst="rect">
            <a:avLst/>
          </a:prstGeom>
          <a:noFill/>
        </p:spPr>
        <p:txBody>
          <a:bodyPr wrap="none" rtlCol="0">
            <a:spAutoFit/>
          </a:bodyPr>
          <a:lstStyle/>
          <a:p>
            <a:r>
              <a:rPr kumimoji="1" lang="en-US" altLang="ja-JP" sz="1000" b="1" dirty="0"/>
              <a:t>02.</a:t>
            </a:r>
            <a:r>
              <a:rPr kumimoji="1" lang="ja-JP" altLang="en-US" sz="1000" b="1" dirty="0"/>
              <a:t> キャラ情報</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477833"/>
            <a:ext cx="4544834" cy="3323987"/>
          </a:xfrm>
          <a:prstGeom prst="rect">
            <a:avLst/>
          </a:prstGeom>
          <a:noFill/>
        </p:spPr>
        <p:txBody>
          <a:bodyPr wrap="none" rtlCol="0">
            <a:spAutoFit/>
          </a:bodyPr>
          <a:lstStyle/>
          <a:p>
            <a:r>
              <a:rPr kumimoji="1" lang="ja-JP" altLang="en-US" sz="1000" dirty="0"/>
              <a:t>キャラの情報を表示する。支援兵器の選択の際は後述のパターン２がいい。</a:t>
            </a:r>
            <a:endParaRPr kumimoji="1" lang="en-US" altLang="ja-JP" sz="1000" dirty="0"/>
          </a:p>
          <a:p>
            <a:r>
              <a:rPr kumimoji="1" lang="ja-JP" altLang="en-US" sz="1000" dirty="0"/>
              <a:t>　・名前</a:t>
            </a:r>
            <a:endParaRPr kumimoji="1" lang="en-US" altLang="ja-JP" sz="1000" dirty="0"/>
          </a:p>
          <a:p>
            <a:r>
              <a:rPr kumimoji="1" lang="ja-JP" altLang="en-US" sz="1000" dirty="0"/>
              <a:t>　・兵科</a:t>
            </a:r>
            <a:endParaRPr kumimoji="1" lang="en-US" altLang="ja-JP" sz="1000" dirty="0"/>
          </a:p>
          <a:p>
            <a:r>
              <a:rPr kumimoji="1" lang="ja-JP" altLang="en-US" sz="1000" dirty="0"/>
              <a:t>　・</a:t>
            </a:r>
            <a:r>
              <a:rPr kumimoji="1" lang="en-US" altLang="ja-JP" sz="1000" dirty="0"/>
              <a:t>HP</a:t>
            </a:r>
          </a:p>
          <a:p>
            <a:r>
              <a:rPr kumimoji="1" lang="ja-JP" altLang="en-US" sz="1000" dirty="0"/>
              <a:t>　・</a:t>
            </a:r>
            <a:r>
              <a:rPr kumimoji="1" lang="en-US" altLang="ja-JP" sz="1000" dirty="0" err="1"/>
              <a:t>ATK</a:t>
            </a:r>
            <a:endParaRPr kumimoji="1" lang="en-US" altLang="ja-JP" sz="1000" dirty="0"/>
          </a:p>
          <a:p>
            <a:r>
              <a:rPr kumimoji="1" lang="ja-JP" altLang="en-US" sz="1000" dirty="0"/>
              <a:t>　・</a:t>
            </a:r>
            <a:r>
              <a:rPr kumimoji="1" lang="en-US" altLang="ja-JP" sz="1000" dirty="0"/>
              <a:t>DEF</a:t>
            </a:r>
          </a:p>
          <a:p>
            <a:r>
              <a:rPr kumimoji="1" lang="ja-JP" altLang="en-US" sz="1000" dirty="0"/>
              <a:t>　・</a:t>
            </a:r>
            <a:r>
              <a:rPr kumimoji="1" lang="en-US" altLang="ja-JP" sz="1000" dirty="0"/>
              <a:t>SPD</a:t>
            </a:r>
          </a:p>
          <a:p>
            <a:r>
              <a:rPr kumimoji="1" lang="en-US" altLang="ja-JP" sz="1000" dirty="0"/>
              <a:t>※</a:t>
            </a:r>
            <a:r>
              <a:rPr kumimoji="1" lang="ja-JP" altLang="en-US" sz="1000" dirty="0"/>
              <a:t>但し、表示上全て表示するのが難しい場合は以下のパターンでも可。</a:t>
            </a:r>
            <a:endParaRPr kumimoji="1" lang="en-US" altLang="ja-JP" sz="1000" dirty="0"/>
          </a:p>
          <a:p>
            <a:r>
              <a:rPr kumimoji="1" lang="ja-JP" altLang="en-US" sz="1000" dirty="0"/>
              <a:t>　（デザイナ向け情報）</a:t>
            </a:r>
            <a:endParaRPr kumimoji="1" lang="en-US" altLang="ja-JP" sz="1000" dirty="0"/>
          </a:p>
          <a:p>
            <a:endParaRPr kumimoji="1" lang="en-US" altLang="ja-JP" sz="1000" dirty="0"/>
          </a:p>
          <a:p>
            <a:r>
              <a:rPr kumimoji="1" lang="ja-JP" altLang="en-US" sz="1000" dirty="0"/>
              <a:t>パターン１　バトルに関わるので</a:t>
            </a:r>
            <a:r>
              <a:rPr kumimoji="1" lang="en-US" altLang="ja-JP" sz="1000" dirty="0" err="1"/>
              <a:t>ATK</a:t>
            </a:r>
            <a:r>
              <a:rPr kumimoji="1" lang="ja-JP" altLang="en-US" sz="1000" dirty="0"/>
              <a:t>だけは表示しておく。</a:t>
            </a:r>
            <a:endParaRPr kumimoji="1" lang="en-US" altLang="ja-JP" sz="1000" dirty="0"/>
          </a:p>
          <a:p>
            <a:r>
              <a:rPr kumimoji="1" lang="ja-JP" altLang="en-US" sz="1000" dirty="0"/>
              <a:t>　・名前</a:t>
            </a:r>
            <a:endParaRPr kumimoji="1" lang="en-US" altLang="ja-JP" sz="1000" dirty="0"/>
          </a:p>
          <a:p>
            <a:r>
              <a:rPr kumimoji="1" lang="ja-JP" altLang="en-US" sz="1000" dirty="0"/>
              <a:t>　・兵科</a:t>
            </a:r>
            <a:endParaRPr kumimoji="1" lang="en-US" altLang="ja-JP" sz="1000" dirty="0"/>
          </a:p>
          <a:p>
            <a:r>
              <a:rPr kumimoji="1" lang="ja-JP" altLang="en-US" sz="1000" dirty="0"/>
              <a:t>　・</a:t>
            </a:r>
            <a:r>
              <a:rPr kumimoji="1" lang="en-US" altLang="ja-JP" sz="1000" dirty="0" err="1"/>
              <a:t>ATK</a:t>
            </a:r>
            <a:endParaRPr kumimoji="1" lang="en-US" altLang="ja-JP" sz="1000" dirty="0"/>
          </a:p>
          <a:p>
            <a:endParaRPr kumimoji="1" lang="en-US" altLang="ja-JP" sz="1000" dirty="0"/>
          </a:p>
          <a:p>
            <a:r>
              <a:rPr kumimoji="1" lang="ja-JP" altLang="en-US" sz="1000" dirty="0"/>
              <a:t>パターン２　支援兵器もあるので兵科は表示しておく。</a:t>
            </a:r>
            <a:endParaRPr kumimoji="1" lang="en-US" altLang="ja-JP" sz="1000" dirty="0"/>
          </a:p>
          <a:p>
            <a:r>
              <a:rPr kumimoji="1" lang="ja-JP" altLang="en-US" sz="1000" dirty="0"/>
              <a:t>　・名前</a:t>
            </a:r>
            <a:endParaRPr kumimoji="1" lang="en-US" altLang="ja-JP" sz="1000" dirty="0"/>
          </a:p>
          <a:p>
            <a:r>
              <a:rPr kumimoji="1" lang="ja-JP" altLang="en-US" sz="1000" dirty="0"/>
              <a:t>　・兵科</a:t>
            </a:r>
            <a:endParaRPr kumimoji="1" lang="en-US" altLang="ja-JP" sz="1000" dirty="0"/>
          </a:p>
          <a:p>
            <a:endParaRPr kumimoji="1" lang="en-US" altLang="ja-JP" sz="1000" dirty="0"/>
          </a:p>
          <a:p>
            <a:r>
              <a:rPr kumimoji="1" lang="ja-JP" altLang="en-US" sz="1000" dirty="0"/>
              <a:t>パターン３　名前だけ。</a:t>
            </a:r>
            <a:endParaRPr kumimoji="1" lang="en-US" altLang="ja-JP" sz="1000" dirty="0"/>
          </a:p>
          <a:p>
            <a:r>
              <a:rPr kumimoji="1" lang="ja-JP" altLang="en-US" sz="1000" dirty="0"/>
              <a:t>　・名前</a:t>
            </a:r>
            <a:endParaRPr kumimoji="1" lang="en-US" altLang="ja-JP" sz="1000" dirty="0"/>
          </a:p>
        </p:txBody>
      </p:sp>
      <p:sp>
        <p:nvSpPr>
          <p:cNvPr id="29" name="テキスト ボックス 28">
            <a:extLst>
              <a:ext uri="{FF2B5EF4-FFF2-40B4-BE49-F238E27FC236}">
                <a16:creationId xmlns:a16="http://schemas.microsoft.com/office/drawing/2014/main" id="{C7248BD0-31E5-4604-B226-36231541D875}"/>
              </a:ext>
            </a:extLst>
          </p:cNvPr>
          <p:cNvSpPr txBox="1"/>
          <p:nvPr/>
        </p:nvSpPr>
        <p:spPr>
          <a:xfrm>
            <a:off x="4271394" y="735210"/>
            <a:ext cx="1467068" cy="246221"/>
          </a:xfrm>
          <a:prstGeom prst="rect">
            <a:avLst/>
          </a:prstGeom>
          <a:noFill/>
        </p:spPr>
        <p:txBody>
          <a:bodyPr wrap="none" rtlCol="0">
            <a:spAutoFit/>
          </a:bodyPr>
          <a:lstStyle/>
          <a:p>
            <a:r>
              <a:rPr kumimoji="1" lang="ja-JP" altLang="en-US" sz="1000" b="1" dirty="0"/>
              <a:t>・部隊キャラと搭乗員</a:t>
            </a:r>
          </a:p>
        </p:txBody>
      </p:sp>
      <p:sp>
        <p:nvSpPr>
          <p:cNvPr id="30" name="テキスト ボックス 29">
            <a:extLst>
              <a:ext uri="{FF2B5EF4-FFF2-40B4-BE49-F238E27FC236}">
                <a16:creationId xmlns:a16="http://schemas.microsoft.com/office/drawing/2014/main" id="{D733B7CC-BC0C-428D-8F58-DFE73DDA87A5}"/>
              </a:ext>
            </a:extLst>
          </p:cNvPr>
          <p:cNvSpPr txBox="1"/>
          <p:nvPr/>
        </p:nvSpPr>
        <p:spPr>
          <a:xfrm>
            <a:off x="4463837" y="972317"/>
            <a:ext cx="3390672" cy="400110"/>
          </a:xfrm>
          <a:prstGeom prst="rect">
            <a:avLst/>
          </a:prstGeom>
          <a:noFill/>
        </p:spPr>
        <p:txBody>
          <a:bodyPr wrap="none" rtlCol="0">
            <a:spAutoFit/>
          </a:bodyPr>
          <a:lstStyle/>
          <a:p>
            <a:r>
              <a:rPr kumimoji="1" lang="ja-JP" altLang="en-US" sz="1000" dirty="0"/>
              <a:t>部隊キャラも搭乗員も本画面にてキャラを選ぶ。</a:t>
            </a:r>
            <a:endParaRPr kumimoji="1" lang="en-US" altLang="ja-JP" sz="1000" dirty="0"/>
          </a:p>
          <a:p>
            <a:r>
              <a:rPr kumimoji="1" lang="ja-JP" altLang="en-US" sz="1000" dirty="0"/>
              <a:t>キャラ情報については、部隊と搭乗員選択で変えたい。</a:t>
            </a:r>
            <a:endParaRPr kumimoji="1" lang="en-US" altLang="ja-JP" sz="1000" dirty="0"/>
          </a:p>
        </p:txBody>
      </p:sp>
      <p:sp>
        <p:nvSpPr>
          <p:cNvPr id="31" name="四角形: 角を丸くする 30">
            <a:extLst>
              <a:ext uri="{FF2B5EF4-FFF2-40B4-BE49-F238E27FC236}">
                <a16:creationId xmlns:a16="http://schemas.microsoft.com/office/drawing/2014/main" id="{3A9B84C7-D10A-4DF3-B6E4-905405FDBA09}"/>
              </a:ext>
            </a:extLst>
          </p:cNvPr>
          <p:cNvSpPr/>
          <p:nvPr/>
        </p:nvSpPr>
        <p:spPr>
          <a:xfrm>
            <a:off x="310849" y="4636183"/>
            <a:ext cx="3691984" cy="98084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dirty="0">
                <a:solidFill>
                  <a:schemeClr val="tx1"/>
                </a:solidFill>
              </a:rPr>
              <a:t>ここに表示されているキャラは「部隊に属していない（＝装備なし）」の状態であるため、長押しして詳細にいくことはない。</a:t>
            </a:r>
            <a:endParaRPr kumimoji="1" lang="en-US" altLang="ja-JP" sz="800" dirty="0">
              <a:solidFill>
                <a:schemeClr val="tx1"/>
              </a:solidFill>
            </a:endParaRPr>
          </a:p>
          <a:p>
            <a:endParaRPr kumimoji="1" lang="en-US" altLang="ja-JP" sz="800" dirty="0">
              <a:solidFill>
                <a:schemeClr val="tx1"/>
              </a:solidFill>
            </a:endParaRPr>
          </a:p>
          <a:p>
            <a:r>
              <a:rPr kumimoji="1" lang="ja-JP" altLang="en-US" sz="800" dirty="0">
                <a:solidFill>
                  <a:schemeClr val="tx1"/>
                </a:solidFill>
              </a:rPr>
              <a:t>もし必要とあらば次ページからのキャラ詳細で「何も装備していない」</a:t>
            </a:r>
            <a:endParaRPr kumimoji="1" lang="en-US" altLang="ja-JP" sz="800" dirty="0">
              <a:solidFill>
                <a:schemeClr val="tx1"/>
              </a:solidFill>
            </a:endParaRPr>
          </a:p>
          <a:p>
            <a:r>
              <a:rPr kumimoji="1" lang="ja-JP" altLang="en-US" sz="800" dirty="0">
                <a:solidFill>
                  <a:schemeClr val="tx1"/>
                </a:solidFill>
              </a:rPr>
              <a:t>状態の表示をする想定。</a:t>
            </a:r>
            <a:endParaRPr kumimoji="1" lang="en-US" altLang="ja-JP" sz="800" dirty="0">
              <a:solidFill>
                <a:schemeClr val="tx1"/>
              </a:solidFill>
            </a:endParaRPr>
          </a:p>
        </p:txBody>
      </p:sp>
    </p:spTree>
    <p:extLst>
      <p:ext uri="{BB962C8B-B14F-4D97-AF65-F5344CB8AC3E}">
        <p14:creationId xmlns:p14="http://schemas.microsoft.com/office/powerpoint/2010/main" val="413694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4F712DF-CC48-4AF9-B82D-68812F1C88DC}"/>
              </a:ext>
            </a:extLst>
          </p:cNvPr>
          <p:cNvPicPr>
            <a:picLocks noChangeAspect="1"/>
          </p:cNvPicPr>
          <p:nvPr/>
        </p:nvPicPr>
        <p:blipFill>
          <a:blip r:embed="rId2"/>
          <a:stretch>
            <a:fillRect/>
          </a:stretch>
        </p:blipFill>
        <p:spPr>
          <a:xfrm>
            <a:off x="748216" y="900039"/>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co130.</a:t>
            </a:r>
            <a:r>
              <a:rPr kumimoji="1" lang="ja-JP" altLang="en-US" sz="1200" b="1" dirty="0"/>
              <a:t>部隊キャラ選択画面（単体）</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削除）</a:t>
            </a:r>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991559"/>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1236390"/>
            <a:ext cx="4929555"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１名ずつ</a:t>
            </a:r>
            <a:r>
              <a:rPr kumimoji="1" lang="ja-JP" altLang="en-US" sz="1000"/>
              <a:t>のパターンとなる。</a:t>
            </a:r>
            <a:endParaRPr kumimoji="1" lang="en-US" altLang="ja-JP" sz="1000"/>
          </a:p>
        </p:txBody>
      </p:sp>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2610087"/>
            <a:ext cx="569387" cy="246221"/>
          </a:xfrm>
          <a:prstGeom prst="rect">
            <a:avLst/>
          </a:prstGeom>
          <a:noFill/>
        </p:spPr>
        <p:txBody>
          <a:bodyPr wrap="none" rtlCol="0">
            <a:spAutoFit/>
          </a:bodyPr>
          <a:lstStyle/>
          <a:p>
            <a:r>
              <a:rPr kumimoji="1" lang="ja-JP" altLang="en-US" sz="1000" b="1"/>
              <a:t>・操作</a:t>
            </a:r>
          </a:p>
        </p:txBody>
      </p:sp>
      <p:sp>
        <p:nvSpPr>
          <p:cNvPr id="24" name="テキスト ボックス 23">
            <a:extLst>
              <a:ext uri="{FF2B5EF4-FFF2-40B4-BE49-F238E27FC236}">
                <a16:creationId xmlns:a16="http://schemas.microsoft.com/office/drawing/2014/main" id="{3189E68B-F8A5-451E-935D-B3DC10A26821}"/>
              </a:ext>
            </a:extLst>
          </p:cNvPr>
          <p:cNvSpPr txBox="1"/>
          <p:nvPr/>
        </p:nvSpPr>
        <p:spPr>
          <a:xfrm>
            <a:off x="3837326" y="1724938"/>
            <a:ext cx="1723549" cy="246221"/>
          </a:xfrm>
          <a:prstGeom prst="rect">
            <a:avLst/>
          </a:prstGeom>
          <a:noFill/>
        </p:spPr>
        <p:txBody>
          <a:bodyPr wrap="none" rtlCol="0">
            <a:spAutoFit/>
          </a:bodyPr>
          <a:lstStyle/>
          <a:p>
            <a:r>
              <a:rPr kumimoji="1" lang="ja-JP" altLang="en-US" sz="1000" b="1"/>
              <a:t>・まとめて選択との相違点</a:t>
            </a:r>
          </a:p>
        </p:txBody>
      </p:sp>
      <p:sp>
        <p:nvSpPr>
          <p:cNvPr id="25" name="テキスト ボックス 24">
            <a:extLst>
              <a:ext uri="{FF2B5EF4-FFF2-40B4-BE49-F238E27FC236}">
                <a16:creationId xmlns:a16="http://schemas.microsoft.com/office/drawing/2014/main" id="{AD958DF5-65C6-4DC9-A66D-1B2E35ACCC74}"/>
              </a:ext>
            </a:extLst>
          </p:cNvPr>
          <p:cNvSpPr txBox="1"/>
          <p:nvPr/>
        </p:nvSpPr>
        <p:spPr>
          <a:xfrm>
            <a:off x="4029769" y="1969405"/>
            <a:ext cx="4673074" cy="553998"/>
          </a:xfrm>
          <a:prstGeom prst="rect">
            <a:avLst/>
          </a:prstGeom>
          <a:noFill/>
        </p:spPr>
        <p:txBody>
          <a:bodyPr wrap="none" rtlCol="0">
            <a:spAutoFit/>
          </a:bodyPr>
          <a:lstStyle/>
          <a:p>
            <a:r>
              <a:rPr kumimoji="1" lang="ja-JP" altLang="en-US" sz="1000"/>
              <a:t>表示的に異なるのは「</a:t>
            </a:r>
            <a:r>
              <a:rPr kumimoji="1" lang="en-US" altLang="ja-JP" sz="1000"/>
              <a:t>OK</a:t>
            </a:r>
            <a:r>
              <a:rPr kumimoji="1" lang="ja-JP" altLang="en-US" sz="1000"/>
              <a:t>」ボタンの有無のみである。</a:t>
            </a:r>
            <a:endParaRPr kumimoji="1" lang="en-US" altLang="ja-JP" sz="1000"/>
          </a:p>
          <a:p>
            <a:endParaRPr kumimoji="1" lang="en-US" altLang="ja-JP" sz="1000"/>
          </a:p>
          <a:p>
            <a:r>
              <a:rPr kumimoji="1" lang="ja-JP" altLang="en-US" sz="1000"/>
              <a:t>本画面では１体しか選択しないため、タップ１回で決定という操作となる。</a:t>
            </a:r>
            <a:endParaRPr kumimoji="1" lang="en-US" altLang="ja-JP" sz="1000"/>
          </a:p>
        </p:txBody>
      </p:sp>
      <p:graphicFrame>
        <p:nvGraphicFramePr>
          <p:cNvPr id="28" name="表 61">
            <a:extLst>
              <a:ext uri="{FF2B5EF4-FFF2-40B4-BE49-F238E27FC236}">
                <a16:creationId xmlns:a16="http://schemas.microsoft.com/office/drawing/2014/main" id="{A98B664B-8CEF-4747-A91D-789B1932C565}"/>
              </a:ext>
            </a:extLst>
          </p:cNvPr>
          <p:cNvGraphicFramePr>
            <a:graphicFrameLocks noGrp="1"/>
          </p:cNvGraphicFramePr>
          <p:nvPr>
            <p:extLst>
              <p:ext uri="{D42A27DB-BD31-4B8C-83A1-F6EECF244321}">
                <p14:modId xmlns:p14="http://schemas.microsoft.com/office/powerpoint/2010/main" val="3484220725"/>
              </p:ext>
            </p:extLst>
          </p:nvPr>
        </p:nvGraphicFramePr>
        <p:xfrm>
          <a:off x="4122020" y="2978028"/>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29" name="四角形: 角を丸くする 28">
            <a:extLst>
              <a:ext uri="{FF2B5EF4-FFF2-40B4-BE49-F238E27FC236}">
                <a16:creationId xmlns:a16="http://schemas.microsoft.com/office/drawing/2014/main" id="{A0E5EF02-8694-47D2-8EEF-E8E10A7ADAB6}"/>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
        <p:nvSpPr>
          <p:cNvPr id="2" name="四角形: 角を丸くする 1">
            <a:extLst>
              <a:ext uri="{FF2B5EF4-FFF2-40B4-BE49-F238E27FC236}">
                <a16:creationId xmlns:a16="http://schemas.microsoft.com/office/drawing/2014/main" id="{032006EB-3592-49D3-8E0E-D6472CAA419B}"/>
              </a:ext>
            </a:extLst>
          </p:cNvPr>
          <p:cNvSpPr/>
          <p:nvPr/>
        </p:nvSpPr>
        <p:spPr>
          <a:xfrm>
            <a:off x="270588" y="900039"/>
            <a:ext cx="8602824" cy="5361992"/>
          </a:xfrm>
          <a:prstGeom prst="roundRect">
            <a:avLst>
              <a:gd name="adj" fmla="val 7792"/>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n-ea"/>
              </a:rPr>
              <a:t>仕様削除</a:t>
            </a:r>
            <a:endParaRPr kumimoji="1" lang="en-US" altLang="ja-JP" dirty="0">
              <a:latin typeface="+mn-ea"/>
            </a:endParaRPr>
          </a:p>
          <a:p>
            <a:pPr algn="ctr"/>
            <a:r>
              <a:rPr kumimoji="1" lang="en-US" altLang="ja-JP" b="1" dirty="0">
                <a:solidFill>
                  <a:schemeClr val="bg1"/>
                </a:solidFill>
                <a:latin typeface="+mn-ea"/>
              </a:rPr>
              <a:t>2019-12-27</a:t>
            </a:r>
          </a:p>
          <a:p>
            <a:pPr algn="ctr"/>
            <a:r>
              <a:rPr kumimoji="1" lang="en-US" altLang="ja-JP" dirty="0">
                <a:latin typeface="+mn-ea"/>
              </a:rPr>
              <a:t>co120</a:t>
            </a:r>
            <a:r>
              <a:rPr kumimoji="1" lang="ja-JP" altLang="en-US" dirty="0">
                <a:latin typeface="+mn-ea"/>
              </a:rPr>
              <a:t>に統合。</a:t>
            </a:r>
          </a:p>
        </p:txBody>
      </p:sp>
    </p:spTree>
    <p:extLst>
      <p:ext uri="{BB962C8B-B14F-4D97-AF65-F5344CB8AC3E}">
        <p14:creationId xmlns:p14="http://schemas.microsoft.com/office/powerpoint/2010/main" val="331901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a:extLst>
              <a:ext uri="{FF2B5EF4-FFF2-40B4-BE49-F238E27FC236}">
                <a16:creationId xmlns:a16="http://schemas.microsoft.com/office/drawing/2014/main" id="{25A67688-5C7A-40E5-BABD-8FC6EAB7F222}"/>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1" name="テキスト ボックス 30">
            <a:extLst>
              <a:ext uri="{FF2B5EF4-FFF2-40B4-BE49-F238E27FC236}">
                <a16:creationId xmlns:a16="http://schemas.microsoft.com/office/drawing/2014/main" id="{9CD1B149-9C9C-4D8F-A58D-08BDEFD140FA}"/>
              </a:ext>
            </a:extLst>
          </p:cNvPr>
          <p:cNvSpPr txBox="1"/>
          <p:nvPr/>
        </p:nvSpPr>
        <p:spPr>
          <a:xfrm>
            <a:off x="4159562" y="490114"/>
            <a:ext cx="954107" cy="246221"/>
          </a:xfrm>
          <a:prstGeom prst="rect">
            <a:avLst/>
          </a:prstGeom>
          <a:noFill/>
        </p:spPr>
        <p:txBody>
          <a:bodyPr wrap="none" rtlCol="0">
            <a:spAutoFit/>
          </a:bodyPr>
          <a:lstStyle/>
          <a:p>
            <a:r>
              <a:rPr kumimoji="1" lang="ja-JP" altLang="en-US" sz="1000" b="1"/>
              <a:t>・複数ページ</a:t>
            </a:r>
          </a:p>
        </p:txBody>
      </p:sp>
      <p:sp>
        <p:nvSpPr>
          <p:cNvPr id="33" name="テキスト ボックス 32">
            <a:extLst>
              <a:ext uri="{FF2B5EF4-FFF2-40B4-BE49-F238E27FC236}">
                <a16:creationId xmlns:a16="http://schemas.microsoft.com/office/drawing/2014/main" id="{10EED2F0-5E82-40EA-8859-8B57DCC37F68}"/>
              </a:ext>
            </a:extLst>
          </p:cNvPr>
          <p:cNvSpPr txBox="1"/>
          <p:nvPr/>
        </p:nvSpPr>
        <p:spPr>
          <a:xfrm>
            <a:off x="4352005" y="734945"/>
            <a:ext cx="3005951" cy="400110"/>
          </a:xfrm>
          <a:prstGeom prst="rect">
            <a:avLst/>
          </a:prstGeom>
          <a:noFill/>
        </p:spPr>
        <p:txBody>
          <a:bodyPr wrap="none" rtlCol="0">
            <a:spAutoFit/>
          </a:bodyPr>
          <a:lstStyle/>
          <a:p>
            <a:r>
              <a:rPr kumimoji="1" lang="ja-JP" altLang="en-US" sz="1000"/>
              <a:t>キャラ詳細は要素が多いため３画面に分割した。</a:t>
            </a:r>
            <a:endParaRPr kumimoji="1" lang="en-US" altLang="ja-JP" sz="1000"/>
          </a:p>
          <a:p>
            <a:r>
              <a:rPr kumimoji="1" lang="ja-JP" altLang="en-US" sz="1000"/>
              <a:t>濃い部分が全体的に左右にスクロール。</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435830" cy="276999"/>
          </a:xfrm>
          <a:prstGeom prst="rect">
            <a:avLst/>
          </a:prstGeom>
          <a:noFill/>
        </p:spPr>
        <p:txBody>
          <a:bodyPr wrap="none" rtlCol="0">
            <a:spAutoFit/>
          </a:bodyPr>
          <a:lstStyle/>
          <a:p>
            <a:r>
              <a:rPr kumimoji="1" lang="ja-JP" altLang="en-US" sz="1200" b="1" dirty="0"/>
              <a:t>○</a:t>
            </a:r>
            <a:r>
              <a:rPr kumimoji="1" lang="en-US" altLang="ja-JP" sz="1200" b="1" dirty="0"/>
              <a:t> co140.</a:t>
            </a:r>
            <a:r>
              <a:rPr kumimoji="1" lang="ja-JP" altLang="en-US" sz="1200" b="1" dirty="0"/>
              <a:t>部隊キャラ設定画面ーＴＲ（</a:t>
            </a:r>
            <a:r>
              <a:rPr kumimoji="1" lang="en-US" altLang="ja-JP" sz="1200" b="1" dirty="0"/>
              <a:t>1/6</a:t>
            </a:r>
            <a:r>
              <a:rPr kumimoji="1" lang="ja-JP" altLang="en-US" sz="1200" b="1" dirty="0"/>
              <a:t>）</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20191128</a:t>
            </a:r>
            <a:r>
              <a:rPr kumimoji="1" lang="ja-JP" altLang="en-US" sz="1000" b="1" dirty="0">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952677"/>
            <a:ext cx="973123" cy="246221"/>
          </a:xfrm>
          <a:prstGeom prst="rect">
            <a:avLst/>
          </a:prstGeom>
          <a:noFill/>
        </p:spPr>
        <p:txBody>
          <a:bodyPr wrap="square" rtlCol="0">
            <a:noAutofit/>
          </a:bodyPr>
          <a:lstStyle/>
          <a:p>
            <a:r>
              <a:rPr kumimoji="1" lang="en-US" altLang="ja-JP" sz="1000" b="1"/>
              <a:t>02.</a:t>
            </a:r>
            <a:r>
              <a:rPr kumimoji="1" lang="ja-JP" altLang="en-US" sz="1000" b="1"/>
              <a:t>キャラ名</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197508"/>
            <a:ext cx="2508462" cy="246221"/>
          </a:xfrm>
          <a:prstGeom prst="rect">
            <a:avLst/>
          </a:prstGeom>
          <a:noFill/>
        </p:spPr>
        <p:txBody>
          <a:bodyPr wrap="square" rtlCol="0">
            <a:noAutofit/>
          </a:bodyPr>
          <a:lstStyle/>
          <a:p>
            <a:r>
              <a:rPr kumimoji="1" lang="ja-JP" altLang="en-US" sz="1000"/>
              <a:t>表示しているキャラの名前。</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532341"/>
            <a:ext cx="1199627" cy="246221"/>
          </a:xfrm>
          <a:prstGeom prst="rect">
            <a:avLst/>
          </a:prstGeom>
          <a:noFill/>
        </p:spPr>
        <p:txBody>
          <a:bodyPr wrap="square" rtlCol="0">
            <a:noAutofit/>
          </a:bodyPr>
          <a:lstStyle/>
          <a:p>
            <a:r>
              <a:rPr kumimoji="1" lang="en-US" altLang="ja-JP" sz="1000" b="1"/>
              <a:t>03.</a:t>
            </a:r>
            <a:r>
              <a:rPr kumimoji="1" lang="ja-JP" altLang="en-US" sz="1000" b="1"/>
              <a:t>キャラ兵科</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777172"/>
            <a:ext cx="2508462" cy="246221"/>
          </a:xfrm>
          <a:prstGeom prst="rect">
            <a:avLst/>
          </a:prstGeom>
          <a:noFill/>
        </p:spPr>
        <p:txBody>
          <a:bodyPr wrap="square" rtlCol="0">
            <a:noAutofit/>
          </a:bodyPr>
          <a:lstStyle/>
          <a:p>
            <a:r>
              <a:rPr kumimoji="1" lang="ja-JP" altLang="en-US" sz="1000"/>
              <a:t>表示しているキャラの兵科です。</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108841"/>
            <a:ext cx="2480166" cy="246221"/>
          </a:xfrm>
          <a:prstGeom prst="rect">
            <a:avLst/>
          </a:prstGeom>
          <a:noFill/>
        </p:spPr>
        <p:txBody>
          <a:bodyPr wrap="none" rtlCol="0">
            <a:spAutoFit/>
          </a:bodyPr>
          <a:lstStyle/>
          <a:p>
            <a:r>
              <a:rPr kumimoji="1" lang="en-US" altLang="ja-JP" sz="1000" b="1" dirty="0"/>
              <a:t>04.</a:t>
            </a:r>
            <a:r>
              <a:rPr kumimoji="1" lang="ja-JP" altLang="en-US" sz="1000" b="1" dirty="0"/>
              <a:t>キャラパラメータ</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20191128</a:t>
            </a:r>
            <a:r>
              <a:rPr kumimoji="1" lang="ja-JP" altLang="en-US" sz="1000" b="1" dirty="0">
                <a:solidFill>
                  <a:schemeClr val="bg1">
                    <a:lumMod val="85000"/>
                  </a:schemeClr>
                </a:solidFill>
              </a:rPr>
              <a:t>追記）</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3353672"/>
            <a:ext cx="4036682" cy="1169551"/>
          </a:xfrm>
          <a:prstGeom prst="rect">
            <a:avLst/>
          </a:prstGeom>
          <a:noFill/>
        </p:spPr>
        <p:txBody>
          <a:bodyPr wrap="none" rtlCol="0">
            <a:spAutoFit/>
          </a:bodyPr>
          <a:lstStyle/>
          <a:p>
            <a:r>
              <a:rPr kumimoji="1" lang="ja-JP" altLang="en-US" sz="1000"/>
              <a:t>キャラの能力値。以下の通り。</a:t>
            </a:r>
            <a:endParaRPr kumimoji="1" lang="en-US" altLang="ja-JP" sz="1000"/>
          </a:p>
          <a:p>
            <a:r>
              <a:rPr kumimoji="1" lang="en-US" altLang="ja-JP" sz="1000"/>
              <a:t>1</a:t>
            </a:r>
            <a:r>
              <a:rPr kumimoji="1" lang="ja-JP" altLang="en-US" sz="1000"/>
              <a:t>．総</a:t>
            </a:r>
            <a:r>
              <a:rPr kumimoji="1" lang="en-US" altLang="ja-JP" sz="1000"/>
              <a:t>HP</a:t>
            </a:r>
            <a:r>
              <a:rPr kumimoji="1" lang="ja-JP" altLang="en-US" sz="1000"/>
              <a:t>（）内は補正値による上昇分</a:t>
            </a:r>
            <a:endParaRPr kumimoji="1" lang="en-US" altLang="ja-JP" sz="1000"/>
          </a:p>
          <a:p>
            <a:r>
              <a:rPr kumimoji="1" lang="en-US" altLang="ja-JP" sz="1000"/>
              <a:t>2</a:t>
            </a:r>
            <a:r>
              <a:rPr kumimoji="1" lang="ja-JP" altLang="en-US" sz="1000"/>
              <a:t>．総</a:t>
            </a:r>
            <a:r>
              <a:rPr kumimoji="1" lang="en-US" altLang="ja-JP" sz="1000"/>
              <a:t>ATK</a:t>
            </a:r>
            <a:r>
              <a:rPr kumimoji="1" lang="ja-JP" altLang="en-US" sz="1000"/>
              <a:t> （）内は補正値による上昇分</a:t>
            </a:r>
            <a:endParaRPr kumimoji="1" lang="en-US" altLang="ja-JP" sz="1000"/>
          </a:p>
          <a:p>
            <a:r>
              <a:rPr kumimoji="1" lang="en-US" altLang="ja-JP" sz="1000"/>
              <a:t>3</a:t>
            </a:r>
            <a:r>
              <a:rPr kumimoji="1" lang="ja-JP" altLang="en-US" sz="1000"/>
              <a:t>．総</a:t>
            </a:r>
            <a:r>
              <a:rPr kumimoji="1" lang="en-US" altLang="ja-JP" sz="1000"/>
              <a:t>SPD</a:t>
            </a:r>
            <a:r>
              <a:rPr kumimoji="1" lang="ja-JP" altLang="en-US" sz="1000"/>
              <a:t> （）内は補正値による上昇分</a:t>
            </a:r>
            <a:endParaRPr kumimoji="1" lang="en-US" altLang="ja-JP" sz="1000"/>
          </a:p>
          <a:p>
            <a:r>
              <a:rPr kumimoji="1" lang="en-US" altLang="ja-JP" sz="1000"/>
              <a:t>4</a:t>
            </a:r>
            <a:r>
              <a:rPr kumimoji="1" lang="ja-JP" altLang="en-US" sz="1000"/>
              <a:t>．総</a:t>
            </a:r>
            <a:r>
              <a:rPr kumimoji="1" lang="en-US" altLang="ja-JP" sz="1000"/>
              <a:t>DEF</a:t>
            </a:r>
            <a:r>
              <a:rPr kumimoji="1" lang="ja-JP" altLang="en-US" sz="1000"/>
              <a:t> （）内は補正値による上昇分</a:t>
            </a:r>
            <a:endParaRPr kumimoji="1" lang="en-US" altLang="ja-JP" sz="1000"/>
          </a:p>
          <a:p>
            <a:r>
              <a:rPr kumimoji="1" lang="en-US" altLang="ja-JP" sz="1000"/>
              <a:t>※</a:t>
            </a:r>
            <a:r>
              <a:rPr kumimoji="1" lang="ja-JP" altLang="en-US" sz="1000"/>
              <a:t>上記の補正値は</a:t>
            </a:r>
            <a:r>
              <a:rPr kumimoji="1" lang="en-US" altLang="ja-JP" sz="1000"/>
              <a:t>TR</a:t>
            </a:r>
            <a:r>
              <a:rPr kumimoji="1" lang="ja-JP" altLang="en-US" sz="1000"/>
              <a:t>カードおよび武器のパラメータ分の上昇のみ。</a:t>
            </a:r>
            <a:endParaRPr kumimoji="1" lang="en-US" altLang="ja-JP" sz="1000"/>
          </a:p>
          <a:p>
            <a:r>
              <a:rPr kumimoji="1" lang="ja-JP" altLang="en-US" sz="1000"/>
              <a:t>　スキルの効果は乗らない。</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14218"/>
            <a:ext cx="1261884" cy="246221"/>
          </a:xfrm>
          <a:prstGeom prst="rect">
            <a:avLst/>
          </a:prstGeom>
          <a:noFill/>
        </p:spPr>
        <p:txBody>
          <a:bodyPr wrap="none" rtlCol="0">
            <a:spAutoFit/>
          </a:bodyPr>
          <a:lstStyle/>
          <a:p>
            <a:r>
              <a:rPr kumimoji="1" lang="en-US" altLang="ja-JP" sz="1000" b="1"/>
              <a:t>05.</a:t>
            </a:r>
            <a:r>
              <a:rPr kumimoji="1" lang="ja-JP" altLang="en-US" sz="1000" b="1"/>
              <a:t>キャラアイコン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859049"/>
            <a:ext cx="1723549" cy="246221"/>
          </a:xfrm>
          <a:prstGeom prst="rect">
            <a:avLst/>
          </a:prstGeom>
          <a:noFill/>
        </p:spPr>
        <p:txBody>
          <a:bodyPr wrap="none" rtlCol="0">
            <a:spAutoFit/>
          </a:bodyPr>
          <a:lstStyle/>
          <a:p>
            <a:r>
              <a:rPr kumimoji="1" lang="ja-JP" altLang="en-US" sz="1000"/>
              <a:t>キャラのなんらかの画像。</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196265"/>
            <a:ext cx="1261884" cy="246221"/>
          </a:xfrm>
          <a:prstGeom prst="rect">
            <a:avLst/>
          </a:prstGeom>
          <a:noFill/>
        </p:spPr>
        <p:txBody>
          <a:bodyPr wrap="none" rtlCol="0">
            <a:noAutofit/>
          </a:bodyPr>
          <a:lstStyle/>
          <a:p>
            <a:r>
              <a:rPr kumimoji="1" lang="en-US" altLang="ja-JP" sz="1000" b="1"/>
              <a:t>06.</a:t>
            </a:r>
            <a:r>
              <a:rPr kumimoji="1" lang="ja-JP" altLang="en-US" sz="1000" b="1"/>
              <a:t>見出しタブ</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441096"/>
            <a:ext cx="2492990" cy="400110"/>
          </a:xfrm>
          <a:prstGeom prst="rect">
            <a:avLst/>
          </a:prstGeom>
          <a:noFill/>
        </p:spPr>
        <p:txBody>
          <a:bodyPr wrap="none" rtlCol="0">
            <a:spAutoFit/>
          </a:bodyPr>
          <a:lstStyle/>
          <a:p>
            <a:r>
              <a:rPr kumimoji="1" lang="ja-JP" altLang="en-US" sz="1000"/>
              <a:t>詳細項目のタブ。</a:t>
            </a:r>
            <a:endParaRPr kumimoji="1" lang="en-US" altLang="ja-JP" sz="1000"/>
          </a:p>
          <a:p>
            <a:r>
              <a:rPr kumimoji="1" lang="ja-JP" altLang="en-US" sz="1000"/>
              <a:t>現在のタブが「選択中」の状態となる。</a:t>
            </a:r>
            <a:endParaRPr kumimoji="1" lang="en-US" altLang="ja-JP" sz="1000"/>
          </a:p>
        </p:txBody>
      </p:sp>
      <p:cxnSp>
        <p:nvCxnSpPr>
          <p:cNvPr id="35" name="直線コネクタ 34">
            <a:extLst>
              <a:ext uri="{FF2B5EF4-FFF2-40B4-BE49-F238E27FC236}">
                <a16:creationId xmlns:a16="http://schemas.microsoft.com/office/drawing/2014/main" id="{A45A01B9-350C-4101-A09A-529492668936}"/>
              </a:ext>
            </a:extLst>
          </p:cNvPr>
          <p:cNvCxnSpPr>
            <a:cxnSpLocks/>
            <a:endCxn id="6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20C2B33-1564-4E3E-AED9-960596C84646}"/>
              </a:ext>
            </a:extLst>
          </p:cNvPr>
          <p:cNvCxnSpPr>
            <a:cxnSpLocks/>
            <a:endCxn id="6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07F7B80-D608-4AE9-81A1-7EE3982FF6D7}"/>
              </a:ext>
            </a:extLst>
          </p:cNvPr>
          <p:cNvCxnSpPr>
            <a:cxnSpLocks/>
            <a:endCxn id="75"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69179EA-60FB-4DF9-8E13-34A857B71B57}"/>
              </a:ext>
            </a:extLst>
          </p:cNvPr>
          <p:cNvCxnSpPr>
            <a:cxnSpLocks/>
            <a:endCxn id="77"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80"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1"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EE08EBE-3900-4506-8B98-EBE4200C71B2}"/>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62" name="テキスト ボックス 61">
            <a:extLst>
              <a:ext uri="{FF2B5EF4-FFF2-40B4-BE49-F238E27FC236}">
                <a16:creationId xmlns:a16="http://schemas.microsoft.com/office/drawing/2014/main" id="{BD7340EC-FC88-4A64-BEB7-1D339D9D2CE9}"/>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75" name="テキスト ボックス 74">
            <a:extLst>
              <a:ext uri="{FF2B5EF4-FFF2-40B4-BE49-F238E27FC236}">
                <a16:creationId xmlns:a16="http://schemas.microsoft.com/office/drawing/2014/main" id="{28730B7A-2A76-43A6-98A0-1E6F56033339}"/>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77" name="テキスト ボックス 76">
            <a:extLst>
              <a:ext uri="{FF2B5EF4-FFF2-40B4-BE49-F238E27FC236}">
                <a16:creationId xmlns:a16="http://schemas.microsoft.com/office/drawing/2014/main" id="{F90246A6-2804-436C-937D-0546BC708923}"/>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45" name="四角形: 角を丸くする 44">
            <a:extLst>
              <a:ext uri="{FF2B5EF4-FFF2-40B4-BE49-F238E27FC236}">
                <a16:creationId xmlns:a16="http://schemas.microsoft.com/office/drawing/2014/main" id="{52A0E0CA-E9DD-4018-B236-036CE0EA1CA3}"/>
              </a:ext>
            </a:extLst>
          </p:cNvPr>
          <p:cNvSpPr/>
          <p:nvPr/>
        </p:nvSpPr>
        <p:spPr>
          <a:xfrm>
            <a:off x="310849" y="5038307"/>
            <a:ext cx="3737610" cy="76868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装備</a:t>
            </a:r>
            <a:r>
              <a:rPr kumimoji="1" lang="en-US" altLang="ja-JP" sz="800">
                <a:solidFill>
                  <a:schemeClr val="tx1"/>
                </a:solidFill>
              </a:rPr>
              <a:t>TR</a:t>
            </a:r>
            <a:r>
              <a:rPr kumimoji="1" lang="ja-JP" altLang="en-US" sz="800">
                <a:solidFill>
                  <a:schemeClr val="tx1"/>
                </a:solidFill>
              </a:rPr>
              <a:t>カードについて</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本画面で表示されている</a:t>
            </a:r>
            <a:r>
              <a:rPr kumimoji="1" lang="en-US" altLang="ja-JP" sz="800">
                <a:solidFill>
                  <a:schemeClr val="tx1"/>
                </a:solidFill>
              </a:rPr>
              <a:t>TR</a:t>
            </a:r>
            <a:r>
              <a:rPr kumimoji="1" lang="ja-JP" altLang="en-US" sz="800">
                <a:solidFill>
                  <a:schemeClr val="tx1"/>
                </a:solidFill>
              </a:rPr>
              <a:t>カードの一番左が、バトルで初期にアクティブになっている「アクティブカード」とする。</a:t>
            </a:r>
            <a:endParaRPr kumimoji="1" lang="en-US" altLang="ja-JP" sz="800">
              <a:solidFill>
                <a:schemeClr val="tx1"/>
              </a:solidFill>
            </a:endParaRPr>
          </a:p>
        </p:txBody>
      </p:sp>
      <p:sp>
        <p:nvSpPr>
          <p:cNvPr id="48" name="テキスト ボックス 47">
            <a:extLst>
              <a:ext uri="{FF2B5EF4-FFF2-40B4-BE49-F238E27FC236}">
                <a16:creationId xmlns:a16="http://schemas.microsoft.com/office/drawing/2014/main" id="{08AA58F9-72BD-48AA-844D-B1F082D5F466}"/>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49" name="直線コネクタ 48">
            <a:extLst>
              <a:ext uri="{FF2B5EF4-FFF2-40B4-BE49-F238E27FC236}">
                <a16:creationId xmlns:a16="http://schemas.microsoft.com/office/drawing/2014/main" id="{791BA515-AE5E-47AD-9E77-7F2724A85ACC}"/>
              </a:ext>
            </a:extLst>
          </p:cNvPr>
          <p:cNvCxnSpPr>
            <a:cxnSpLocks/>
            <a:endCxn id="48"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5B99DDA9-F0BF-4D1D-B15C-12301AD8E296}"/>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76" name="直線コネクタ 75">
            <a:extLst>
              <a:ext uri="{FF2B5EF4-FFF2-40B4-BE49-F238E27FC236}">
                <a16:creationId xmlns:a16="http://schemas.microsoft.com/office/drawing/2014/main" id="{F54E89E7-FEA7-441B-9464-4CD8D5D50AE9}"/>
              </a:ext>
            </a:extLst>
          </p:cNvPr>
          <p:cNvCxnSpPr>
            <a:cxnSpLocks/>
            <a:endCxn id="61"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AB9C47B-6D87-4CB9-A62A-1EF532F2D3F4}"/>
              </a:ext>
            </a:extLst>
          </p:cNvPr>
          <p:cNvSpPr txBox="1"/>
          <p:nvPr/>
        </p:nvSpPr>
        <p:spPr>
          <a:xfrm>
            <a:off x="4287802" y="1229259"/>
            <a:ext cx="1390124" cy="246221"/>
          </a:xfrm>
          <a:prstGeom prst="rect">
            <a:avLst/>
          </a:prstGeom>
          <a:noFill/>
        </p:spPr>
        <p:txBody>
          <a:bodyPr wrap="none" rtlCol="0">
            <a:spAutoFit/>
          </a:bodyPr>
          <a:lstStyle/>
          <a:p>
            <a:r>
              <a:rPr kumimoji="1" lang="en-US" altLang="ja-JP" sz="1000" b="1"/>
              <a:t>01.</a:t>
            </a:r>
            <a:r>
              <a:rPr kumimoji="1" lang="ja-JP" altLang="en-US" sz="1000" b="1"/>
              <a:t>リーダーアイコン</a:t>
            </a:r>
          </a:p>
        </p:txBody>
      </p:sp>
      <p:sp>
        <p:nvSpPr>
          <p:cNvPr id="86" name="テキスト ボックス 85">
            <a:extLst>
              <a:ext uri="{FF2B5EF4-FFF2-40B4-BE49-F238E27FC236}">
                <a16:creationId xmlns:a16="http://schemas.microsoft.com/office/drawing/2014/main" id="{CC1F2448-C76E-4A10-A379-D4A111EF80C7}"/>
              </a:ext>
            </a:extLst>
          </p:cNvPr>
          <p:cNvSpPr txBox="1"/>
          <p:nvPr/>
        </p:nvSpPr>
        <p:spPr>
          <a:xfrm>
            <a:off x="4480245" y="1474090"/>
            <a:ext cx="3134191" cy="400110"/>
          </a:xfrm>
          <a:prstGeom prst="rect">
            <a:avLst/>
          </a:prstGeom>
          <a:noFill/>
        </p:spPr>
        <p:txBody>
          <a:bodyPr wrap="none" rtlCol="0">
            <a:spAutoFit/>
          </a:bodyPr>
          <a:lstStyle/>
          <a:p>
            <a:r>
              <a:rPr kumimoji="1" lang="ja-JP" altLang="en-US" sz="1000"/>
              <a:t>リーダーキャラの場合はリーダーアイコンが載る。</a:t>
            </a:r>
            <a:endParaRPr kumimoji="1" lang="en-US" altLang="ja-JP" sz="1000"/>
          </a:p>
          <a:p>
            <a:r>
              <a:rPr kumimoji="1" lang="ja-JP" altLang="en-US" sz="1000"/>
              <a:t>リーダーでないキャラは表示なし。</a:t>
            </a:r>
          </a:p>
        </p:txBody>
      </p:sp>
    </p:spTree>
    <p:extLst>
      <p:ext uri="{BB962C8B-B14F-4D97-AF65-F5344CB8AC3E}">
        <p14:creationId xmlns:p14="http://schemas.microsoft.com/office/powerpoint/2010/main" val="184923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図 123">
            <a:extLst>
              <a:ext uri="{FF2B5EF4-FFF2-40B4-BE49-F238E27FC236}">
                <a16:creationId xmlns:a16="http://schemas.microsoft.com/office/drawing/2014/main" id="{E1F426D3-BAB7-4C20-B1BD-928F7FB1632C}"/>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dirty="0"/>
              <a:t>○</a:t>
            </a:r>
            <a:r>
              <a:rPr kumimoji="1" lang="en-US" altLang="ja-JP" sz="1200" b="1" dirty="0"/>
              <a:t> co140.</a:t>
            </a:r>
            <a:r>
              <a:rPr kumimoji="1" lang="ja-JP" altLang="en-US" sz="1200" b="1" dirty="0"/>
              <a:t>部隊キャラ設定画面ーＴＲ（</a:t>
            </a:r>
            <a:r>
              <a:rPr kumimoji="1" lang="en-US" altLang="ja-JP" sz="1200" b="1" dirty="0"/>
              <a:t>2/6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616325"/>
            <a:ext cx="1133644" cy="246221"/>
          </a:xfrm>
          <a:prstGeom prst="rect">
            <a:avLst/>
          </a:prstGeom>
          <a:noFill/>
        </p:spPr>
        <p:txBody>
          <a:bodyPr wrap="none" rtlCol="0">
            <a:spAutoFit/>
          </a:bodyPr>
          <a:lstStyle/>
          <a:p>
            <a:r>
              <a:rPr kumimoji="1" lang="en-US" altLang="ja-JP" sz="1000" b="1"/>
              <a:t>08.</a:t>
            </a:r>
            <a:r>
              <a:rPr kumimoji="1" lang="ja-JP" altLang="en-US" sz="1000" b="1"/>
              <a:t>リーダー効果</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861156"/>
            <a:ext cx="3717684" cy="1169551"/>
          </a:xfrm>
          <a:prstGeom prst="rect">
            <a:avLst/>
          </a:prstGeom>
          <a:noFill/>
        </p:spPr>
        <p:txBody>
          <a:bodyPr wrap="none" rtlCol="0">
            <a:spAutoFit/>
          </a:bodyPr>
          <a:lstStyle/>
          <a:p>
            <a:r>
              <a:rPr kumimoji="1" lang="ja-JP" altLang="en-US" sz="1000"/>
              <a:t>以下を表示する。</a:t>
            </a:r>
            <a:endParaRPr kumimoji="1" lang="en-US" altLang="ja-JP" sz="1000"/>
          </a:p>
          <a:p>
            <a:r>
              <a:rPr kumimoji="1" lang="en-US" altLang="ja-JP" sz="1000"/>
              <a:t>1</a:t>
            </a:r>
            <a:r>
              <a:rPr kumimoji="1" lang="ja-JP" altLang="en-US" sz="1000"/>
              <a:t>．リーダー効果自体を表すアイコン（見出し的な意味合い）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．リーダー効果名（１６文字）</a:t>
            </a:r>
            <a:endParaRPr kumimoji="1" lang="en-US" altLang="ja-JP" sz="1000"/>
          </a:p>
          <a:p>
            <a:r>
              <a:rPr kumimoji="1" lang="en-US" altLang="ja-JP" sz="1000"/>
              <a:t>4</a:t>
            </a:r>
            <a:r>
              <a:rPr kumimoji="1" lang="ja-JP" altLang="en-US" sz="1000"/>
              <a:t>．リーダー効果説明（１６文字</a:t>
            </a:r>
            <a:r>
              <a:rPr kumimoji="1" lang="en-US" altLang="ja-JP" sz="1000"/>
              <a:t>×</a:t>
            </a:r>
            <a:r>
              <a:rPr kumimoji="1" lang="ja-JP" altLang="en-US" sz="1000"/>
              <a:t>２）</a:t>
            </a:r>
            <a:endParaRPr kumimoji="1" lang="en-US" altLang="ja-JP" sz="1000"/>
          </a:p>
          <a:p>
            <a:r>
              <a:rPr kumimoji="1" lang="en-US" altLang="ja-JP" sz="1000"/>
              <a:t>※</a:t>
            </a:r>
            <a:r>
              <a:rPr kumimoji="1" lang="ja-JP" altLang="en-US" sz="1000"/>
              <a:t>リーダー効果がないもの、については「ー」で埋める。</a:t>
            </a:r>
            <a:endParaRPr kumimoji="1" lang="en-US" altLang="ja-JP" sz="1000"/>
          </a:p>
          <a:p>
            <a:r>
              <a:rPr kumimoji="1" lang="ja-JP" altLang="en-US" sz="1000"/>
              <a:t>　リーダーでない場合はリーダ効果の文字を暗転させる。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95605"/>
            <a:ext cx="1199627" cy="246221"/>
          </a:xfrm>
          <a:prstGeom prst="rect">
            <a:avLst/>
          </a:prstGeom>
          <a:noFill/>
        </p:spPr>
        <p:txBody>
          <a:bodyPr wrap="square" rtlCol="0">
            <a:noAutofit/>
          </a:bodyPr>
          <a:lstStyle/>
          <a:p>
            <a:r>
              <a:rPr kumimoji="1" lang="en-US" altLang="ja-JP" sz="1000" b="1"/>
              <a:t>09.</a:t>
            </a:r>
            <a:r>
              <a:rPr kumimoji="1" lang="ja-JP" altLang="en-US" sz="1000" b="1"/>
              <a:t>バトル効果</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40436"/>
            <a:ext cx="4288353" cy="707886"/>
          </a:xfrm>
          <a:prstGeom prst="rect">
            <a:avLst/>
          </a:prstGeom>
          <a:noFill/>
        </p:spPr>
        <p:txBody>
          <a:bodyPr wrap="none" rtlCol="0">
            <a:spAutoFit/>
          </a:bodyPr>
          <a:lstStyle/>
          <a:p>
            <a:r>
              <a:rPr kumimoji="1" lang="ja-JP" altLang="en-US" sz="1000"/>
              <a:t>以前でいうスキル。選択されているカードのバトル効果を表示する。</a:t>
            </a:r>
            <a:endParaRPr kumimoji="1" lang="en-US" altLang="ja-JP" sz="1000"/>
          </a:p>
          <a:p>
            <a:r>
              <a:rPr kumimoji="1" lang="en-US" altLang="ja-JP" sz="1000"/>
              <a:t>1</a:t>
            </a:r>
            <a:r>
              <a:rPr kumimoji="1" lang="ja-JP" altLang="en-US" sz="1000"/>
              <a:t>．バトル効果自体を表すアイコン。（見出し的な意味合い）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．バトル効果名（１６文字）</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71395" y="4120797"/>
            <a:ext cx="1261884" cy="246221"/>
          </a:xfrm>
          <a:prstGeom prst="rect">
            <a:avLst/>
          </a:prstGeom>
          <a:noFill/>
        </p:spPr>
        <p:txBody>
          <a:bodyPr wrap="none" rtlCol="0">
            <a:spAutoFit/>
          </a:bodyPr>
          <a:lstStyle/>
          <a:p>
            <a:r>
              <a:rPr kumimoji="1" lang="en-US" altLang="ja-JP" sz="1000" b="1"/>
              <a:t>10.</a:t>
            </a:r>
            <a:r>
              <a:rPr kumimoji="1" lang="ja-JP" altLang="en-US" sz="1000" b="1"/>
              <a:t>ＴＲ換装ボタン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63838" y="4365628"/>
            <a:ext cx="2492990" cy="246221"/>
          </a:xfrm>
          <a:prstGeom prst="rect">
            <a:avLst/>
          </a:prstGeom>
          <a:noFill/>
        </p:spPr>
        <p:txBody>
          <a:bodyPr wrap="none" rtlCol="0">
            <a:spAutoFit/>
          </a:bodyPr>
          <a:lstStyle/>
          <a:p>
            <a:r>
              <a:rPr kumimoji="1" lang="ja-JP" altLang="en-US" sz="1000"/>
              <a:t>ＴＲカードを切り替えるためのボタン。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9" name="テキスト ボックス 38">
            <a:extLst>
              <a:ext uri="{FF2B5EF4-FFF2-40B4-BE49-F238E27FC236}">
                <a16:creationId xmlns:a16="http://schemas.microsoft.com/office/drawing/2014/main" id="{7C6695A4-37D1-45FA-9261-17C35B5BE8C0}"/>
              </a:ext>
            </a:extLst>
          </p:cNvPr>
          <p:cNvSpPr txBox="1"/>
          <p:nvPr/>
        </p:nvSpPr>
        <p:spPr>
          <a:xfrm>
            <a:off x="4271395" y="440745"/>
            <a:ext cx="1261884" cy="246221"/>
          </a:xfrm>
          <a:prstGeom prst="rect">
            <a:avLst/>
          </a:prstGeom>
          <a:noFill/>
        </p:spPr>
        <p:txBody>
          <a:bodyPr wrap="none" rtlCol="0">
            <a:noAutofit/>
          </a:bodyPr>
          <a:lstStyle/>
          <a:p>
            <a:r>
              <a:rPr kumimoji="1" lang="en-US" altLang="ja-JP" sz="1000" b="1"/>
              <a:t>07.</a:t>
            </a:r>
            <a:r>
              <a:rPr kumimoji="1" lang="ja-JP" altLang="en-US" sz="1000" b="1"/>
              <a:t>装備</a:t>
            </a:r>
            <a:r>
              <a:rPr kumimoji="1" lang="en-US" altLang="ja-JP" sz="1000" b="1"/>
              <a:t>TR</a:t>
            </a:r>
            <a:r>
              <a:rPr kumimoji="1" lang="ja-JP" altLang="en-US" sz="1000" b="1"/>
              <a:t>カード</a:t>
            </a:r>
          </a:p>
        </p:txBody>
      </p:sp>
      <p:sp>
        <p:nvSpPr>
          <p:cNvPr id="41" name="テキスト ボックス 40">
            <a:extLst>
              <a:ext uri="{FF2B5EF4-FFF2-40B4-BE49-F238E27FC236}">
                <a16:creationId xmlns:a16="http://schemas.microsoft.com/office/drawing/2014/main" id="{CE101B38-FE00-4DD7-B204-02B04895F561}"/>
              </a:ext>
            </a:extLst>
          </p:cNvPr>
          <p:cNvSpPr txBox="1"/>
          <p:nvPr/>
        </p:nvSpPr>
        <p:spPr>
          <a:xfrm>
            <a:off x="4463838" y="685576"/>
            <a:ext cx="3903633" cy="861774"/>
          </a:xfrm>
          <a:prstGeom prst="rect">
            <a:avLst/>
          </a:prstGeom>
          <a:noFill/>
        </p:spPr>
        <p:txBody>
          <a:bodyPr wrap="none" rtlCol="0">
            <a:spAutoFit/>
          </a:bodyPr>
          <a:lstStyle/>
          <a:p>
            <a:r>
              <a:rPr kumimoji="1" lang="ja-JP" altLang="en-US" sz="1000"/>
              <a:t>装備中のＴＲカード。</a:t>
            </a:r>
            <a:endParaRPr kumimoji="1" lang="en-US" altLang="ja-JP" sz="1000"/>
          </a:p>
          <a:p>
            <a:r>
              <a:rPr kumimoji="1" lang="ja-JP" altLang="en-US" sz="1000"/>
              <a:t>３枚でない場合もありえる。「空き」状態が必要。</a:t>
            </a:r>
            <a:endParaRPr kumimoji="1" lang="en-US" altLang="ja-JP" sz="1000"/>
          </a:p>
          <a:p>
            <a:endParaRPr kumimoji="1" lang="en-US" altLang="ja-JP" sz="1000"/>
          </a:p>
          <a:p>
            <a:r>
              <a:rPr kumimoji="1" lang="ja-JP" altLang="en-US" sz="1000"/>
              <a:t>また、カードをタップすると、カードの選択状態が切り替わり、</a:t>
            </a:r>
            <a:endParaRPr kumimoji="1" lang="en-US" altLang="ja-JP" sz="1000"/>
          </a:p>
          <a:p>
            <a:r>
              <a:rPr kumimoji="1" lang="ja-JP" altLang="en-US" sz="1000"/>
              <a:t>下記の情報も切り替わる。</a:t>
            </a:r>
            <a:endParaRPr kumimoji="1" lang="en-US" altLang="ja-JP" sz="1000"/>
          </a:p>
        </p:txBody>
      </p:sp>
      <p:sp>
        <p:nvSpPr>
          <p:cNvPr id="96" name="テキスト ボックス 95">
            <a:extLst>
              <a:ext uri="{FF2B5EF4-FFF2-40B4-BE49-F238E27FC236}">
                <a16:creationId xmlns:a16="http://schemas.microsoft.com/office/drawing/2014/main" id="{99564376-AEE0-4087-86EA-2B73FF4D6006}"/>
              </a:ext>
            </a:extLst>
          </p:cNvPr>
          <p:cNvSpPr txBox="1"/>
          <p:nvPr/>
        </p:nvSpPr>
        <p:spPr>
          <a:xfrm>
            <a:off x="4271395" y="4677139"/>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97" name="テキスト ボックス 96">
            <a:extLst>
              <a:ext uri="{FF2B5EF4-FFF2-40B4-BE49-F238E27FC236}">
                <a16:creationId xmlns:a16="http://schemas.microsoft.com/office/drawing/2014/main" id="{D033CC8B-BD7D-4B8F-A042-CA97AE7F1AFE}"/>
              </a:ext>
            </a:extLst>
          </p:cNvPr>
          <p:cNvSpPr txBox="1"/>
          <p:nvPr/>
        </p:nvSpPr>
        <p:spPr>
          <a:xfrm>
            <a:off x="4463838" y="4921970"/>
            <a:ext cx="2497800" cy="246221"/>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p>
        </p:txBody>
      </p:sp>
      <p:sp>
        <p:nvSpPr>
          <p:cNvPr id="98" name="テキスト ボックス 97">
            <a:extLst>
              <a:ext uri="{FF2B5EF4-FFF2-40B4-BE49-F238E27FC236}">
                <a16:creationId xmlns:a16="http://schemas.microsoft.com/office/drawing/2014/main" id="{B09A3796-124B-456E-B03E-FF7BF3ACC7CA}"/>
              </a:ext>
            </a:extLst>
          </p:cNvPr>
          <p:cNvSpPr txBox="1"/>
          <p:nvPr/>
        </p:nvSpPr>
        <p:spPr>
          <a:xfrm>
            <a:off x="4271395" y="5233481"/>
            <a:ext cx="1005403" cy="246221"/>
          </a:xfrm>
          <a:prstGeom prst="rect">
            <a:avLst/>
          </a:prstGeom>
          <a:noFill/>
        </p:spPr>
        <p:txBody>
          <a:bodyPr wrap="none" rtlCol="0">
            <a:spAutoFit/>
          </a:bodyPr>
          <a:lstStyle/>
          <a:p>
            <a:r>
              <a:rPr kumimoji="1" lang="en-US" altLang="ja-JP" sz="1000" b="1"/>
              <a:t>12.</a:t>
            </a:r>
            <a:r>
              <a:rPr kumimoji="1" lang="ja-JP" altLang="en-US" sz="1000" b="1"/>
              <a:t>ページ表示</a:t>
            </a:r>
          </a:p>
        </p:txBody>
      </p:sp>
      <p:sp>
        <p:nvSpPr>
          <p:cNvPr id="99" name="テキスト ボックス 98">
            <a:extLst>
              <a:ext uri="{FF2B5EF4-FFF2-40B4-BE49-F238E27FC236}">
                <a16:creationId xmlns:a16="http://schemas.microsoft.com/office/drawing/2014/main" id="{FF112DA5-B7BE-4FBE-AAF3-A88F01363AAB}"/>
              </a:ext>
            </a:extLst>
          </p:cNvPr>
          <p:cNvSpPr txBox="1"/>
          <p:nvPr/>
        </p:nvSpPr>
        <p:spPr>
          <a:xfrm>
            <a:off x="4463838" y="5478312"/>
            <a:ext cx="1980029" cy="246221"/>
          </a:xfrm>
          <a:prstGeom prst="rect">
            <a:avLst/>
          </a:prstGeom>
          <a:noFill/>
        </p:spPr>
        <p:txBody>
          <a:bodyPr wrap="none" rtlCol="0">
            <a:spAutoFit/>
          </a:bodyPr>
          <a:lstStyle/>
          <a:p>
            <a:r>
              <a:rPr kumimoji="1" lang="ja-JP" altLang="en-US" sz="1000"/>
              <a:t>ページの切り替えを示す表示。</a:t>
            </a:r>
            <a:endParaRPr kumimoji="1" lang="en-US" altLang="ja-JP" sz="1000"/>
          </a:p>
        </p:txBody>
      </p:sp>
      <p:cxnSp>
        <p:nvCxnSpPr>
          <p:cNvPr id="101" name="直線コネクタ 100">
            <a:extLst>
              <a:ext uri="{FF2B5EF4-FFF2-40B4-BE49-F238E27FC236}">
                <a16:creationId xmlns:a16="http://schemas.microsoft.com/office/drawing/2014/main" id="{5C0B13F6-1198-4AD5-8265-42B91A52A79F}"/>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703EA8C3-04A8-4983-9DAD-E443F34437D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103" name="直線コネクタ 102">
            <a:extLst>
              <a:ext uri="{FF2B5EF4-FFF2-40B4-BE49-F238E27FC236}">
                <a16:creationId xmlns:a16="http://schemas.microsoft.com/office/drawing/2014/main" id="{68E460D0-F17C-4484-AB34-F5595A4AD011}"/>
              </a:ext>
            </a:extLst>
          </p:cNvPr>
          <p:cNvCxnSpPr>
            <a:cxnSpLocks/>
            <a:endCxn id="111"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47E5B62-55D6-4CCD-B0AE-EFF7267C93F9}"/>
              </a:ext>
            </a:extLst>
          </p:cNvPr>
          <p:cNvCxnSpPr>
            <a:cxnSpLocks/>
            <a:endCxn id="11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29FF1D64-F7AC-48AF-AFB8-25B1F1833E50}"/>
              </a:ext>
            </a:extLst>
          </p:cNvPr>
          <p:cNvCxnSpPr>
            <a:cxnSpLocks/>
            <a:endCxn id="113"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A794A8C8-129D-4E8E-9BB4-1F68B38ABA17}"/>
              </a:ext>
            </a:extLst>
          </p:cNvPr>
          <p:cNvCxnSpPr>
            <a:cxnSpLocks/>
            <a:endCxn id="114"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C872F0D5-C39F-420F-87FF-3072340F1012}"/>
              </a:ext>
            </a:extLst>
          </p:cNvPr>
          <p:cNvCxnSpPr>
            <a:cxnSpLocks/>
            <a:endCxn id="115"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34C25C1-3747-4101-B81C-0D172C4C9C3B}"/>
              </a:ext>
            </a:extLst>
          </p:cNvPr>
          <p:cNvCxnSpPr>
            <a:cxnSpLocks/>
            <a:endCxn id="116"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62168FF1-5CF4-43C4-BB89-C7F88DA86720}"/>
              </a:ext>
            </a:extLst>
          </p:cNvPr>
          <p:cNvCxnSpPr>
            <a:cxnSpLocks/>
            <a:endCxn id="117"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DA752068-F64B-4C21-B109-631F31379CD9}"/>
              </a:ext>
            </a:extLst>
          </p:cNvPr>
          <p:cNvCxnSpPr>
            <a:cxnSpLocks/>
            <a:endCxn id="118"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5EFF8AF7-43AD-4462-A030-090C68F413EE}"/>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112" name="テキスト ボックス 111">
            <a:extLst>
              <a:ext uri="{FF2B5EF4-FFF2-40B4-BE49-F238E27FC236}">
                <a16:creationId xmlns:a16="http://schemas.microsoft.com/office/drawing/2014/main" id="{B23C983A-6E7C-4C8F-A57A-A18E47989A68}"/>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113" name="テキスト ボックス 112">
            <a:extLst>
              <a:ext uri="{FF2B5EF4-FFF2-40B4-BE49-F238E27FC236}">
                <a16:creationId xmlns:a16="http://schemas.microsoft.com/office/drawing/2014/main" id="{C4B03C2E-D3C1-46F3-A5E8-8EFD5215E36A}"/>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114" name="テキスト ボックス 113">
            <a:extLst>
              <a:ext uri="{FF2B5EF4-FFF2-40B4-BE49-F238E27FC236}">
                <a16:creationId xmlns:a16="http://schemas.microsoft.com/office/drawing/2014/main" id="{F6EE1DF9-F065-4A8D-B820-03F4D869E2B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115" name="テキスト ボックス 114">
            <a:extLst>
              <a:ext uri="{FF2B5EF4-FFF2-40B4-BE49-F238E27FC236}">
                <a16:creationId xmlns:a16="http://schemas.microsoft.com/office/drawing/2014/main" id="{9233BA56-E734-4B01-AAD7-42A72BCE9ADF}"/>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16" name="テキスト ボックス 115">
            <a:extLst>
              <a:ext uri="{FF2B5EF4-FFF2-40B4-BE49-F238E27FC236}">
                <a16:creationId xmlns:a16="http://schemas.microsoft.com/office/drawing/2014/main" id="{C4E2C9A5-BD0A-4A16-BD9D-C6746AF1C25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17" name="テキスト ボックス 116">
            <a:extLst>
              <a:ext uri="{FF2B5EF4-FFF2-40B4-BE49-F238E27FC236}">
                <a16:creationId xmlns:a16="http://schemas.microsoft.com/office/drawing/2014/main" id="{075891A2-247F-4AF1-924A-EFBCAF66B47E}"/>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18" name="テキスト ボックス 117">
            <a:extLst>
              <a:ext uri="{FF2B5EF4-FFF2-40B4-BE49-F238E27FC236}">
                <a16:creationId xmlns:a16="http://schemas.microsoft.com/office/drawing/2014/main" id="{6CE33C2D-5597-4A73-ABD1-66C014AD01A4}"/>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19" name="テキスト ボックス 118">
            <a:extLst>
              <a:ext uri="{FF2B5EF4-FFF2-40B4-BE49-F238E27FC236}">
                <a16:creationId xmlns:a16="http://schemas.microsoft.com/office/drawing/2014/main" id="{C99BD08B-A10E-4364-9F1D-4DC1AD2E529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20" name="テキスト ボックス 119">
            <a:extLst>
              <a:ext uri="{FF2B5EF4-FFF2-40B4-BE49-F238E27FC236}">
                <a16:creationId xmlns:a16="http://schemas.microsoft.com/office/drawing/2014/main" id="{5BE24D1F-CEE5-4777-8C56-DCFABC11548E}"/>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21" name="直線コネクタ 120">
            <a:extLst>
              <a:ext uri="{FF2B5EF4-FFF2-40B4-BE49-F238E27FC236}">
                <a16:creationId xmlns:a16="http://schemas.microsoft.com/office/drawing/2014/main" id="{789EBE2C-2220-4151-A2CB-11F8B71511EE}"/>
              </a:ext>
            </a:extLst>
          </p:cNvPr>
          <p:cNvCxnSpPr>
            <a:cxnSpLocks/>
            <a:endCxn id="120"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36D26356-0F2D-426E-AE30-D98FA4FA5315}"/>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23" name="直線コネクタ 122">
            <a:extLst>
              <a:ext uri="{FF2B5EF4-FFF2-40B4-BE49-F238E27FC236}">
                <a16:creationId xmlns:a16="http://schemas.microsoft.com/office/drawing/2014/main" id="{745F1FE1-A2D6-4763-A4D4-CB0FD1E53FC9}"/>
              </a:ext>
            </a:extLst>
          </p:cNvPr>
          <p:cNvCxnSpPr>
            <a:cxnSpLocks/>
            <a:endCxn id="122"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55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図 107">
            <a:extLst>
              <a:ext uri="{FF2B5EF4-FFF2-40B4-BE49-F238E27FC236}">
                <a16:creationId xmlns:a16="http://schemas.microsoft.com/office/drawing/2014/main" id="{8873115D-90FD-4E40-BDEE-BD1FF341CEA9}"/>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dirty="0"/>
              <a:t>○</a:t>
            </a:r>
            <a:r>
              <a:rPr kumimoji="1" lang="en-US" altLang="ja-JP" sz="1200" b="1" dirty="0"/>
              <a:t> co140.</a:t>
            </a:r>
            <a:r>
              <a:rPr kumimoji="1" lang="ja-JP" altLang="en-US" sz="1200" b="1" dirty="0"/>
              <a:t>部隊キャラ設定画面ーＴＲ（</a:t>
            </a:r>
            <a:r>
              <a:rPr kumimoji="1" lang="en-US" altLang="ja-JP" sz="1200" b="1" dirty="0"/>
              <a:t>3/6</a:t>
            </a:r>
            <a:r>
              <a:rPr kumimoji="1" lang="ja-JP" altLang="en-US" sz="1200" b="1" dirty="0"/>
              <a:t>）</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aphicFrame>
        <p:nvGraphicFramePr>
          <p:cNvPr id="45" name="表 61">
            <a:extLst>
              <a:ext uri="{FF2B5EF4-FFF2-40B4-BE49-F238E27FC236}">
                <a16:creationId xmlns:a16="http://schemas.microsoft.com/office/drawing/2014/main" id="{5FC22F2F-93B5-4F15-95B4-38FE898CC026}"/>
              </a:ext>
            </a:extLst>
          </p:cNvPr>
          <p:cNvGraphicFramePr>
            <a:graphicFrameLocks noGrp="1"/>
          </p:cNvGraphicFramePr>
          <p:nvPr>
            <p:extLst>
              <p:ext uri="{D42A27DB-BD31-4B8C-83A1-F6EECF244321}">
                <p14:modId xmlns:p14="http://schemas.microsoft.com/office/powerpoint/2010/main" val="2065507135"/>
              </p:ext>
            </p:extLst>
          </p:nvPr>
        </p:nvGraphicFramePr>
        <p:xfrm>
          <a:off x="4293205" y="1072995"/>
          <a:ext cx="3864610" cy="185928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249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効果を表示するカードを切り替える</a:t>
                      </a:r>
                    </a:p>
                  </a:txBody>
                  <a:tcPr>
                    <a:solidFill>
                      <a:schemeClr val="bg1"/>
                    </a:solidFill>
                  </a:tcPr>
                </a:tc>
                <a:extLst>
                  <a:ext uri="{0D108BD9-81ED-4DB2-BD59-A6C34878D82A}">
                    <a16:rowId xmlns:a16="http://schemas.microsoft.com/office/drawing/2014/main" val="537000345"/>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カード詳細を表示（別仕様）</a:t>
                      </a:r>
                    </a:p>
                  </a:txBody>
                  <a:tcPr>
                    <a:solidFill>
                      <a:schemeClr val="bg1"/>
                    </a:solidFill>
                  </a:tcPr>
                </a:tc>
                <a:extLst>
                  <a:ext uri="{0D108BD9-81ED-4DB2-BD59-A6C34878D82A}">
                    <a16:rowId xmlns:a16="http://schemas.microsoft.com/office/drawing/2014/main" val="950317751"/>
                  </a:ext>
                </a:extLst>
              </a:tr>
              <a:tr h="243840">
                <a:tc>
                  <a:txBody>
                    <a:bodyPr/>
                    <a:lstStyle/>
                    <a:p>
                      <a:r>
                        <a:rPr kumimoji="1" lang="ja-JP" altLang="en-US" sz="1000"/>
                        <a:t>ＴＲ換装ボタンタップ</a:t>
                      </a:r>
                    </a:p>
                  </a:txBody>
                  <a:tcPr>
                    <a:solidFill>
                      <a:schemeClr val="bg1"/>
                    </a:solidFill>
                  </a:tcPr>
                </a:tc>
                <a:tc>
                  <a:txBody>
                    <a:bodyPr/>
                    <a:lstStyle/>
                    <a:p>
                      <a:r>
                        <a:rPr kumimoji="1" lang="ja-JP" altLang="en-US" sz="1000"/>
                        <a:t>ＴＲセット画面に遷移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endParaRPr kumimoji="1" lang="en-US" altLang="ja-JP" sz="1000"/>
                    </a:p>
                  </a:txBody>
                  <a:tcPr>
                    <a:solidFill>
                      <a:schemeClr val="bg1"/>
                    </a:solidFill>
                  </a:tcPr>
                </a:tc>
                <a:tc>
                  <a:txBody>
                    <a:bodyPr/>
                    <a:lstStyle/>
                    <a:p>
                      <a:r>
                        <a:rPr kumimoji="1" lang="ja-JP" altLang="en-US" sz="1000"/>
                        <a:t>所持している</a:t>
                      </a:r>
                      <a:r>
                        <a:rPr kumimoji="1" lang="en-US" altLang="ja-JP" sz="1000"/>
                        <a:t>TR</a:t>
                      </a:r>
                      <a:r>
                        <a:rPr kumimoji="1" lang="ja-JP" altLang="en-US" sz="1000"/>
                        <a:t>カードの中から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4166650548"/>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7" name="テキスト ボックス 46">
            <a:extLst>
              <a:ext uri="{FF2B5EF4-FFF2-40B4-BE49-F238E27FC236}">
                <a16:creationId xmlns:a16="http://schemas.microsoft.com/office/drawing/2014/main" id="{813FBF35-FE7A-46F1-91BE-1467A837E9BC}"/>
              </a:ext>
            </a:extLst>
          </p:cNvPr>
          <p:cNvSpPr txBox="1"/>
          <p:nvPr/>
        </p:nvSpPr>
        <p:spPr>
          <a:xfrm>
            <a:off x="4008512" y="705054"/>
            <a:ext cx="1659429" cy="246221"/>
          </a:xfrm>
          <a:prstGeom prst="rect">
            <a:avLst/>
          </a:prstGeom>
          <a:noFill/>
        </p:spPr>
        <p:txBody>
          <a:bodyPr wrap="none" rtlCol="0">
            <a:spAutoFit/>
          </a:bodyPr>
          <a:lstStyle/>
          <a:p>
            <a:r>
              <a:rPr kumimoji="1" lang="ja-JP" altLang="en-US" sz="1000" b="1" dirty="0"/>
              <a:t>・操作</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20191128</a:t>
            </a:r>
            <a:r>
              <a:rPr kumimoji="1" lang="ja-JP" altLang="en-US" sz="1000" b="1" dirty="0">
                <a:solidFill>
                  <a:schemeClr val="bg1">
                    <a:lumMod val="85000"/>
                  </a:schemeClr>
                </a:solidFill>
              </a:rPr>
              <a:t>修正）</a:t>
            </a:r>
          </a:p>
        </p:txBody>
      </p:sp>
      <p:cxnSp>
        <p:nvCxnSpPr>
          <p:cNvPr id="54" name="直線コネクタ 53">
            <a:extLst>
              <a:ext uri="{FF2B5EF4-FFF2-40B4-BE49-F238E27FC236}">
                <a16:creationId xmlns:a16="http://schemas.microsoft.com/office/drawing/2014/main" id="{93535A71-2AE0-495F-8C8C-5C693011C036}"/>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6839261-3833-4B37-8BA0-009C2E0FD16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58" name="直線コネクタ 57">
            <a:extLst>
              <a:ext uri="{FF2B5EF4-FFF2-40B4-BE49-F238E27FC236}">
                <a16:creationId xmlns:a16="http://schemas.microsoft.com/office/drawing/2014/main" id="{E480927D-70F4-4A9B-84C4-D4643E84D708}"/>
              </a:ext>
            </a:extLst>
          </p:cNvPr>
          <p:cNvCxnSpPr>
            <a:cxnSpLocks/>
            <a:endCxn id="8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4A5B2A-076D-44C1-9825-33108ED1EAB7}"/>
              </a:ext>
            </a:extLst>
          </p:cNvPr>
          <p:cNvCxnSpPr>
            <a:cxnSpLocks/>
            <a:endCxn id="81"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F31ABE-69AD-406F-9F06-3F9739F21C1E}"/>
              </a:ext>
            </a:extLst>
          </p:cNvPr>
          <p:cNvCxnSpPr>
            <a:cxnSpLocks/>
            <a:endCxn id="82"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E83ECB9-3DD8-49A5-B89D-29166AADBEC2}"/>
              </a:ext>
            </a:extLst>
          </p:cNvPr>
          <p:cNvCxnSpPr>
            <a:cxnSpLocks/>
            <a:endCxn id="98"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3BB65D4F-3A67-4589-B977-8F3CB9D3531F}"/>
              </a:ext>
            </a:extLst>
          </p:cNvPr>
          <p:cNvCxnSpPr>
            <a:cxnSpLocks/>
            <a:endCxn id="99"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9982E1D-7DFD-4062-A621-D45ABEAE76BB}"/>
              </a:ext>
            </a:extLst>
          </p:cNvPr>
          <p:cNvCxnSpPr>
            <a:cxnSpLocks/>
            <a:endCxn id="100"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9CE305AC-936B-4B0F-AFA6-68A130F78614}"/>
              </a:ext>
            </a:extLst>
          </p:cNvPr>
          <p:cNvCxnSpPr>
            <a:cxnSpLocks/>
            <a:endCxn id="101"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103ED904-4D02-49BC-8710-D60C9436C472}"/>
              </a:ext>
            </a:extLst>
          </p:cNvPr>
          <p:cNvCxnSpPr>
            <a:cxnSpLocks/>
            <a:endCxn id="102"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28C204C3-C1AD-40CF-91A3-A750BC1C410D}"/>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81" name="テキスト ボックス 80">
            <a:extLst>
              <a:ext uri="{FF2B5EF4-FFF2-40B4-BE49-F238E27FC236}">
                <a16:creationId xmlns:a16="http://schemas.microsoft.com/office/drawing/2014/main" id="{4C19F102-598E-4E14-9B27-65ED33C9ED80}"/>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82" name="テキスト ボックス 81">
            <a:extLst>
              <a:ext uri="{FF2B5EF4-FFF2-40B4-BE49-F238E27FC236}">
                <a16:creationId xmlns:a16="http://schemas.microsoft.com/office/drawing/2014/main" id="{CECC7E6C-608C-4883-AA46-C7DADC6A69F4}"/>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98" name="テキスト ボックス 97">
            <a:extLst>
              <a:ext uri="{FF2B5EF4-FFF2-40B4-BE49-F238E27FC236}">
                <a16:creationId xmlns:a16="http://schemas.microsoft.com/office/drawing/2014/main" id="{051D5567-673B-489C-95DA-2B72CA145CE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99" name="テキスト ボックス 98">
            <a:extLst>
              <a:ext uri="{FF2B5EF4-FFF2-40B4-BE49-F238E27FC236}">
                <a16:creationId xmlns:a16="http://schemas.microsoft.com/office/drawing/2014/main" id="{AC1A6105-8E66-4AF6-BB03-F869708AC6B9}"/>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00" name="テキスト ボックス 99">
            <a:extLst>
              <a:ext uri="{FF2B5EF4-FFF2-40B4-BE49-F238E27FC236}">
                <a16:creationId xmlns:a16="http://schemas.microsoft.com/office/drawing/2014/main" id="{BF5101E8-1E5E-4304-A48E-BAAD7A0DF56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01" name="テキスト ボックス 100">
            <a:extLst>
              <a:ext uri="{FF2B5EF4-FFF2-40B4-BE49-F238E27FC236}">
                <a16:creationId xmlns:a16="http://schemas.microsoft.com/office/drawing/2014/main" id="{4C66F49F-6D12-4114-ACBC-D979C3696505}"/>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02" name="テキスト ボックス 101">
            <a:extLst>
              <a:ext uri="{FF2B5EF4-FFF2-40B4-BE49-F238E27FC236}">
                <a16:creationId xmlns:a16="http://schemas.microsoft.com/office/drawing/2014/main" id="{1E9DF237-99A0-44AC-A518-62D3038E79ED}"/>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03" name="テキスト ボックス 102">
            <a:extLst>
              <a:ext uri="{FF2B5EF4-FFF2-40B4-BE49-F238E27FC236}">
                <a16:creationId xmlns:a16="http://schemas.microsoft.com/office/drawing/2014/main" id="{D27C36FC-AB0A-4ABD-946F-0D28245474B6}"/>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04" name="テキスト ボックス 103">
            <a:extLst>
              <a:ext uri="{FF2B5EF4-FFF2-40B4-BE49-F238E27FC236}">
                <a16:creationId xmlns:a16="http://schemas.microsoft.com/office/drawing/2014/main" id="{8BC31D08-6A05-47B7-BACC-114ACDC3BE7A}"/>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05" name="直線コネクタ 104">
            <a:extLst>
              <a:ext uri="{FF2B5EF4-FFF2-40B4-BE49-F238E27FC236}">
                <a16:creationId xmlns:a16="http://schemas.microsoft.com/office/drawing/2014/main" id="{F7692BF6-FB94-4C94-867C-2B6CA90F4E70}"/>
              </a:ext>
            </a:extLst>
          </p:cNvPr>
          <p:cNvCxnSpPr>
            <a:cxnSpLocks/>
            <a:endCxn id="104"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8366184D-DFD1-4E27-A500-E7E307213207}"/>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07" name="直線コネクタ 106">
            <a:extLst>
              <a:ext uri="{FF2B5EF4-FFF2-40B4-BE49-F238E27FC236}">
                <a16:creationId xmlns:a16="http://schemas.microsoft.com/office/drawing/2014/main" id="{D5FB2EE1-92E8-4D91-B4EB-CFB08CB8F68C}"/>
              </a:ext>
            </a:extLst>
          </p:cNvPr>
          <p:cNvCxnSpPr>
            <a:cxnSpLocks/>
            <a:endCxn id="106"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040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●部隊のコピー</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新規）</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553998"/>
          </a:xfrm>
          <a:prstGeom prst="rect">
            <a:avLst/>
          </a:prstGeom>
          <a:noFill/>
        </p:spPr>
        <p:txBody>
          <a:bodyPr wrap="square" rtlCol="0">
            <a:spAutoFit/>
          </a:bodyPr>
          <a:lstStyle/>
          <a:p>
            <a:r>
              <a:rPr kumimoji="1" lang="ja-JP" altLang="en-US" sz="1000" dirty="0"/>
              <a:t>部隊は５か所に設定できるが、部隊の設定を他の場所にコピーすることができる。</a:t>
            </a:r>
            <a:endParaRPr kumimoji="1" lang="en-US" altLang="ja-JP" sz="1000" dirty="0"/>
          </a:p>
          <a:p>
            <a:endParaRPr kumimoji="1" lang="en-US" altLang="ja-JP" sz="1000" dirty="0"/>
          </a:p>
          <a:p>
            <a:r>
              <a:rPr kumimoji="1" lang="ja-JP" altLang="en-US" sz="1000" dirty="0"/>
              <a:t>部隊編成のコピーボタンをタップして、コピー先を選択することでその場所を同じ設定にする。</a:t>
            </a:r>
            <a:endParaRPr kumimoji="1" lang="en-US" altLang="ja-JP" sz="1000" dirty="0"/>
          </a:p>
        </p:txBody>
      </p:sp>
    </p:spTree>
    <p:extLst>
      <p:ext uri="{BB962C8B-B14F-4D97-AF65-F5344CB8AC3E}">
        <p14:creationId xmlns:p14="http://schemas.microsoft.com/office/powerpoint/2010/main" val="343480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F147062-1C3E-47CC-BC37-478E235EB97E}"/>
              </a:ext>
            </a:extLst>
          </p:cNvPr>
          <p:cNvPicPr>
            <a:picLocks noChangeAspect="1"/>
          </p:cNvPicPr>
          <p:nvPr/>
        </p:nvPicPr>
        <p:blipFill>
          <a:blip r:embed="rId2"/>
          <a:stretch>
            <a:fillRect/>
          </a:stretch>
        </p:blipFill>
        <p:spPr>
          <a:xfrm>
            <a:off x="734473" y="909083"/>
            <a:ext cx="2010621" cy="35660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dirty="0"/>
              <a:t>○</a:t>
            </a:r>
            <a:r>
              <a:rPr kumimoji="1" lang="en-US" altLang="ja-JP" sz="1200" b="1" dirty="0"/>
              <a:t> co140a.</a:t>
            </a:r>
            <a:r>
              <a:rPr kumimoji="1" lang="ja-JP" altLang="en-US" sz="1200" b="1" dirty="0"/>
              <a:t>部隊キャラ設定画面ー武器（</a:t>
            </a:r>
            <a:r>
              <a:rPr kumimoji="1" lang="en-US" altLang="ja-JP" sz="1200" b="1" dirty="0"/>
              <a:t>4/6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133644" cy="246221"/>
          </a:xfrm>
          <a:prstGeom prst="rect">
            <a:avLst/>
          </a:prstGeom>
          <a:noFill/>
        </p:spPr>
        <p:txBody>
          <a:bodyPr wrap="none" rtlCol="0">
            <a:spAutoFit/>
          </a:bodyPr>
          <a:lstStyle/>
          <a:p>
            <a:r>
              <a:rPr kumimoji="1" lang="en-US" altLang="ja-JP" sz="1000" b="1"/>
              <a:t>01.</a:t>
            </a:r>
            <a:r>
              <a:rPr kumimoji="1" lang="ja-JP" altLang="en-US" sz="1000" b="1"/>
              <a:t>武器アイコン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1980029" cy="246221"/>
          </a:xfrm>
          <a:prstGeom prst="rect">
            <a:avLst/>
          </a:prstGeom>
          <a:noFill/>
        </p:spPr>
        <p:txBody>
          <a:bodyPr wrap="none" rtlCol="0">
            <a:spAutoFit/>
          </a:bodyPr>
          <a:lstStyle/>
          <a:p>
            <a:r>
              <a:rPr kumimoji="1" lang="ja-JP" altLang="en-US" sz="1000"/>
              <a:t>装備している武器のアイコン。</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054275"/>
            <a:ext cx="1040670" cy="246221"/>
          </a:xfrm>
          <a:prstGeom prst="rect">
            <a:avLst/>
          </a:prstGeom>
          <a:noFill/>
        </p:spPr>
        <p:txBody>
          <a:bodyPr wrap="none" rtlCol="0">
            <a:spAutoFit/>
          </a:bodyPr>
          <a:lstStyle/>
          <a:p>
            <a:r>
              <a:rPr kumimoji="1" lang="en-US" altLang="ja-JP" sz="1000" b="1"/>
              <a:t>02.</a:t>
            </a:r>
            <a:r>
              <a:rPr kumimoji="1" lang="ja-JP" altLang="en-US" sz="1000" b="1"/>
              <a:t> 武器レベル</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299106"/>
            <a:ext cx="1082348" cy="246221"/>
          </a:xfrm>
          <a:prstGeom prst="rect">
            <a:avLst/>
          </a:prstGeom>
          <a:noFill/>
        </p:spPr>
        <p:txBody>
          <a:bodyPr wrap="none" rtlCol="0">
            <a:spAutoFit/>
          </a:bodyPr>
          <a:lstStyle/>
          <a:p>
            <a:r>
              <a:rPr kumimoji="1" lang="ja-JP" altLang="en-US" sz="1000"/>
              <a:t>武器のレベル。</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638637"/>
            <a:ext cx="748923" cy="246221"/>
          </a:xfrm>
          <a:prstGeom prst="rect">
            <a:avLst/>
          </a:prstGeom>
          <a:noFill/>
        </p:spPr>
        <p:txBody>
          <a:bodyPr wrap="none" rtlCol="0">
            <a:spAutoFit/>
          </a:bodyPr>
          <a:lstStyle/>
          <a:p>
            <a:r>
              <a:rPr kumimoji="1" lang="en-US" altLang="ja-JP" sz="1000" b="1"/>
              <a:t>03.</a:t>
            </a:r>
            <a:r>
              <a:rPr kumimoji="1" lang="ja-JP" altLang="en-US" sz="1000" b="1"/>
              <a:t>武器名</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1883468"/>
            <a:ext cx="1980029" cy="246221"/>
          </a:xfrm>
          <a:prstGeom prst="rect">
            <a:avLst/>
          </a:prstGeom>
          <a:noFill/>
        </p:spPr>
        <p:txBody>
          <a:bodyPr wrap="none" rtlCol="0">
            <a:spAutoFit/>
          </a:bodyPr>
          <a:lstStyle/>
          <a:p>
            <a:r>
              <a:rPr kumimoji="1" lang="ja-JP" altLang="en-US" sz="1000"/>
              <a:t>武器の名前。（最大１６文字）</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83350"/>
            <a:ext cx="2351926" cy="246221"/>
          </a:xfrm>
          <a:prstGeom prst="rect">
            <a:avLst/>
          </a:prstGeom>
          <a:noFill/>
        </p:spPr>
        <p:txBody>
          <a:bodyPr wrap="none" rtlCol="0">
            <a:spAutoFit/>
          </a:bodyPr>
          <a:lstStyle/>
          <a:p>
            <a:r>
              <a:rPr kumimoji="1" lang="en-US" altLang="ja-JP" sz="1000" b="1" dirty="0"/>
              <a:t>05.</a:t>
            </a:r>
            <a:r>
              <a:rPr kumimoji="1" lang="ja-JP" altLang="en-US" sz="1000" b="1" dirty="0"/>
              <a:t>武器パラメータ</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20191128</a:t>
            </a:r>
            <a:r>
              <a:rPr kumimoji="1" lang="ja-JP" altLang="en-US" sz="1000" b="1" dirty="0">
                <a:solidFill>
                  <a:schemeClr val="bg1">
                    <a:lumMod val="85000"/>
                  </a:schemeClr>
                </a:solidFill>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28181"/>
            <a:ext cx="2364750" cy="861774"/>
          </a:xfrm>
          <a:prstGeom prst="rect">
            <a:avLst/>
          </a:prstGeom>
          <a:noFill/>
        </p:spPr>
        <p:txBody>
          <a:bodyPr wrap="none" rtlCol="0">
            <a:spAutoFit/>
          </a:bodyPr>
          <a:lstStyle/>
          <a:p>
            <a:r>
              <a:rPr kumimoji="1" lang="ja-JP" altLang="en-US" sz="1000"/>
              <a:t>武器のパラメータ。以下を表示。</a:t>
            </a:r>
            <a:endParaRPr kumimoji="1" lang="en-US" altLang="ja-JP" sz="1000"/>
          </a:p>
          <a:p>
            <a:r>
              <a:rPr kumimoji="1" lang="en-US" altLang="ja-JP" sz="1000"/>
              <a:t>1</a:t>
            </a:r>
            <a:r>
              <a:rPr kumimoji="1" lang="ja-JP" altLang="en-US" sz="1000"/>
              <a:t>．</a:t>
            </a:r>
            <a:r>
              <a:rPr kumimoji="1" lang="en-US" altLang="ja-JP" sz="1000"/>
              <a:t>ATK</a:t>
            </a:r>
          </a:p>
          <a:p>
            <a:r>
              <a:rPr kumimoji="1" lang="en-US" altLang="ja-JP" sz="1000"/>
              <a:t>2</a:t>
            </a:r>
            <a:r>
              <a:rPr kumimoji="1" lang="ja-JP" altLang="en-US" sz="1000"/>
              <a:t>．</a:t>
            </a:r>
            <a:r>
              <a:rPr kumimoji="1" lang="en-US" altLang="ja-JP" sz="1000"/>
              <a:t>SPD</a:t>
            </a:r>
          </a:p>
          <a:p>
            <a:r>
              <a:rPr kumimoji="1" lang="en-US" altLang="ja-JP" sz="1000"/>
              <a:t>3</a:t>
            </a:r>
            <a:r>
              <a:rPr kumimoji="1" lang="ja-JP" altLang="en-US" sz="1000"/>
              <a:t>．</a:t>
            </a:r>
            <a:r>
              <a:rPr kumimoji="1" lang="en-US" altLang="ja-JP" sz="1000"/>
              <a:t>DEF</a:t>
            </a:r>
          </a:p>
          <a:p>
            <a:r>
              <a:rPr kumimoji="1" lang="en-US" altLang="ja-JP" sz="1000"/>
              <a:t>※</a:t>
            </a:r>
            <a:r>
              <a:rPr kumimoji="1" lang="ja-JP" altLang="en-US" sz="1000"/>
              <a:t>パーツ、</a:t>
            </a:r>
            <a:r>
              <a:rPr kumimoji="1" lang="ja-JP" altLang="en-US" sz="1000" strike="sngStrike"/>
              <a:t>結晶</a:t>
            </a:r>
            <a:r>
              <a:rPr kumimoji="1" lang="ja-JP" altLang="en-US" sz="1000"/>
              <a:t>の影響を受けた数字。</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962710"/>
            <a:ext cx="1261884" cy="246221"/>
          </a:xfrm>
          <a:prstGeom prst="rect">
            <a:avLst/>
          </a:prstGeom>
          <a:noFill/>
        </p:spPr>
        <p:txBody>
          <a:bodyPr wrap="none" rtlCol="0">
            <a:spAutoFit/>
          </a:bodyPr>
          <a:lstStyle/>
          <a:p>
            <a:r>
              <a:rPr kumimoji="1" lang="en-US" altLang="ja-JP" sz="1000" b="1"/>
              <a:t>06.</a:t>
            </a:r>
            <a:r>
              <a:rPr kumimoji="1" lang="ja-JP" altLang="en-US" sz="1000" b="1"/>
              <a:t>武器種アイコン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207541"/>
            <a:ext cx="2492990" cy="553998"/>
          </a:xfrm>
          <a:prstGeom prst="rect">
            <a:avLst/>
          </a:prstGeom>
          <a:noFill/>
        </p:spPr>
        <p:txBody>
          <a:bodyPr wrap="none" rtlCol="0">
            <a:spAutoFit/>
          </a:bodyPr>
          <a:lstStyle/>
          <a:p>
            <a:r>
              <a:rPr kumimoji="1" lang="ja-JP" altLang="en-US" sz="1000"/>
              <a:t>装備している武器の武器種のアイコン。</a:t>
            </a:r>
            <a:endParaRPr kumimoji="1" lang="en-US" altLang="ja-JP" sz="1000"/>
          </a:p>
          <a:p>
            <a:r>
              <a:rPr kumimoji="1" lang="ja-JP" altLang="en-US" sz="1000"/>
              <a:t>軽連射／重連射／一発／範囲／レーザー</a:t>
            </a:r>
            <a:endParaRPr kumimoji="1" lang="en-US" altLang="ja-JP" sz="1000"/>
          </a:p>
          <a:p>
            <a:r>
              <a:rPr kumimoji="1" lang="en-US" altLang="ja-JP" sz="1000"/>
              <a:t>※</a:t>
            </a:r>
            <a:r>
              <a:rPr kumimoji="1" lang="ja-JP" altLang="en-US" sz="1000"/>
              <a:t>一発は名前変える予定。</a:t>
            </a:r>
            <a:endParaRPr kumimoji="1" lang="en-US" altLang="ja-JP" sz="1000"/>
          </a:p>
        </p:txBody>
      </p: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91"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2"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82" name="テキスト ボックス 81">
            <a:extLst>
              <a:ext uri="{FF2B5EF4-FFF2-40B4-BE49-F238E27FC236}">
                <a16:creationId xmlns:a16="http://schemas.microsoft.com/office/drawing/2014/main" id="{E519D417-1049-479D-898C-C41E8576F0F0}"/>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83" name="テキスト ボックス 82">
            <a:extLst>
              <a:ext uri="{FF2B5EF4-FFF2-40B4-BE49-F238E27FC236}">
                <a16:creationId xmlns:a16="http://schemas.microsoft.com/office/drawing/2014/main" id="{D7857895-6E6A-4875-AF93-22FB2E4E5F87}"/>
              </a:ext>
            </a:extLst>
          </p:cNvPr>
          <p:cNvSpPr txBox="1"/>
          <p:nvPr/>
        </p:nvSpPr>
        <p:spPr>
          <a:xfrm>
            <a:off x="4314380" y="4832904"/>
            <a:ext cx="1005403" cy="246221"/>
          </a:xfrm>
          <a:prstGeom prst="rect">
            <a:avLst/>
          </a:prstGeom>
          <a:noFill/>
        </p:spPr>
        <p:txBody>
          <a:bodyPr wrap="none" rtlCol="0">
            <a:spAutoFit/>
          </a:bodyPr>
          <a:lstStyle/>
          <a:p>
            <a:r>
              <a:rPr kumimoji="1" lang="en-US" altLang="ja-JP" sz="1000" b="1"/>
              <a:t>07.</a:t>
            </a:r>
            <a:r>
              <a:rPr kumimoji="1" lang="ja-JP" altLang="en-US" sz="1000" b="1"/>
              <a:t>武器パーツ</a:t>
            </a:r>
          </a:p>
        </p:txBody>
      </p:sp>
      <p:sp>
        <p:nvSpPr>
          <p:cNvPr id="84" name="テキスト ボックス 83">
            <a:extLst>
              <a:ext uri="{FF2B5EF4-FFF2-40B4-BE49-F238E27FC236}">
                <a16:creationId xmlns:a16="http://schemas.microsoft.com/office/drawing/2014/main" id="{36DF268B-A619-4B49-9029-B843A61190B1}"/>
              </a:ext>
            </a:extLst>
          </p:cNvPr>
          <p:cNvSpPr txBox="1"/>
          <p:nvPr/>
        </p:nvSpPr>
        <p:spPr>
          <a:xfrm>
            <a:off x="4483416" y="5077735"/>
            <a:ext cx="2749471" cy="400110"/>
          </a:xfrm>
          <a:prstGeom prst="rect">
            <a:avLst/>
          </a:prstGeom>
          <a:noFill/>
        </p:spPr>
        <p:txBody>
          <a:bodyPr wrap="none" rtlCol="0">
            <a:spAutoFit/>
          </a:bodyPr>
          <a:lstStyle/>
          <a:p>
            <a:r>
              <a:rPr kumimoji="1" lang="ja-JP" altLang="en-US" sz="1000"/>
              <a:t>武器にセットされた武器パーツのアイコン。</a:t>
            </a:r>
            <a:endParaRPr kumimoji="1" lang="en-US" altLang="ja-JP" sz="1000"/>
          </a:p>
          <a:p>
            <a:r>
              <a:rPr kumimoji="1" lang="ja-JP" altLang="en-US" sz="1000"/>
              <a:t>パーツレア度も表記。</a:t>
            </a:r>
            <a:endParaRPr kumimoji="1" lang="en-US" altLang="ja-JP" sz="1000"/>
          </a:p>
        </p:txBody>
      </p:sp>
      <p:sp>
        <p:nvSpPr>
          <p:cNvPr id="85" name="テキスト ボックス 84">
            <a:extLst>
              <a:ext uri="{FF2B5EF4-FFF2-40B4-BE49-F238E27FC236}">
                <a16:creationId xmlns:a16="http://schemas.microsoft.com/office/drawing/2014/main" id="{7C416C8D-AE8A-448F-A668-0B27560513E2}"/>
              </a:ext>
            </a:extLst>
          </p:cNvPr>
          <p:cNvSpPr txBox="1"/>
          <p:nvPr/>
        </p:nvSpPr>
        <p:spPr>
          <a:xfrm>
            <a:off x="4322114" y="5558894"/>
            <a:ext cx="620683" cy="246221"/>
          </a:xfrm>
          <a:prstGeom prst="rect">
            <a:avLst/>
          </a:prstGeom>
          <a:noFill/>
        </p:spPr>
        <p:txBody>
          <a:bodyPr wrap="none" rtlCol="0">
            <a:spAutoFit/>
          </a:bodyPr>
          <a:lstStyle/>
          <a:p>
            <a:r>
              <a:rPr kumimoji="1" lang="en-US" altLang="ja-JP" sz="1000" b="1"/>
              <a:t>08.</a:t>
            </a:r>
            <a:r>
              <a:rPr kumimoji="1" lang="ja-JP" altLang="en-US" sz="1000" b="1"/>
              <a:t>結晶</a:t>
            </a:r>
          </a:p>
        </p:txBody>
      </p:sp>
      <p:sp>
        <p:nvSpPr>
          <p:cNvPr id="86" name="テキスト ボックス 85">
            <a:extLst>
              <a:ext uri="{FF2B5EF4-FFF2-40B4-BE49-F238E27FC236}">
                <a16:creationId xmlns:a16="http://schemas.microsoft.com/office/drawing/2014/main" id="{D9C63907-DE15-478F-97D8-C1E9484B3C4F}"/>
              </a:ext>
            </a:extLst>
          </p:cNvPr>
          <p:cNvSpPr txBox="1"/>
          <p:nvPr/>
        </p:nvSpPr>
        <p:spPr>
          <a:xfrm>
            <a:off x="4491150" y="5803725"/>
            <a:ext cx="2236510" cy="246221"/>
          </a:xfrm>
          <a:prstGeom prst="rect">
            <a:avLst/>
          </a:prstGeom>
          <a:noFill/>
        </p:spPr>
        <p:txBody>
          <a:bodyPr wrap="none" rtlCol="0">
            <a:spAutoFit/>
          </a:bodyPr>
          <a:lstStyle/>
          <a:p>
            <a:r>
              <a:rPr kumimoji="1" lang="ja-JP" altLang="en-US" sz="1000"/>
              <a:t>武器にセットされた結晶アイコン。</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4C5756-12B9-4F3C-A931-4B6A6C434BCC}"/>
              </a:ext>
            </a:extLst>
          </p:cNvPr>
          <p:cNvCxnSpPr>
            <a:cxnSpLocks/>
            <a:endCxn id="76"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04C85B-2E76-4448-8BBC-C20EFDFF0F03}"/>
              </a:ext>
            </a:extLst>
          </p:cNvPr>
          <p:cNvCxnSpPr>
            <a:cxnSpLocks/>
            <a:endCxn id="89"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B49114A-C169-4004-964E-4A839AD08E73}"/>
              </a:ext>
            </a:extLst>
          </p:cNvPr>
          <p:cNvCxnSpPr>
            <a:cxnSpLocks/>
            <a:endCxn id="90"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C6210DD-E346-4F33-9554-546D04ACE98F}"/>
              </a:ext>
            </a:extLst>
          </p:cNvPr>
          <p:cNvCxnSpPr>
            <a:cxnSpLocks/>
            <a:endCxn id="81"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F4CD97FA-7EC9-40C2-97C0-F5C557B66D3A}"/>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89" name="テキスト ボックス 88">
            <a:extLst>
              <a:ext uri="{FF2B5EF4-FFF2-40B4-BE49-F238E27FC236}">
                <a16:creationId xmlns:a16="http://schemas.microsoft.com/office/drawing/2014/main" id="{1A663C44-7DF0-4415-9777-26131E852CEF}"/>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91" name="テキスト ボックス 90">
            <a:extLst>
              <a:ext uri="{FF2B5EF4-FFF2-40B4-BE49-F238E27FC236}">
                <a16:creationId xmlns:a16="http://schemas.microsoft.com/office/drawing/2014/main" id="{C1943CE7-D97B-444E-8BC6-FC3B8AD6CDC2}"/>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59" name="テキスト ボックス 58">
            <a:extLst>
              <a:ext uri="{FF2B5EF4-FFF2-40B4-BE49-F238E27FC236}">
                <a16:creationId xmlns:a16="http://schemas.microsoft.com/office/drawing/2014/main" id="{26963B69-0B82-4FEA-B795-FB5D909BB70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60" name="直線コネクタ 59">
            <a:extLst>
              <a:ext uri="{FF2B5EF4-FFF2-40B4-BE49-F238E27FC236}">
                <a16:creationId xmlns:a16="http://schemas.microsoft.com/office/drawing/2014/main" id="{007C48B9-8E65-4AEA-B2CB-BBCB559C5F2C}"/>
              </a:ext>
            </a:extLst>
          </p:cNvPr>
          <p:cNvCxnSpPr>
            <a:cxnSpLocks/>
            <a:endCxn id="59"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A07F54DD-2AE4-4E11-A6A1-A4434F496DB4}"/>
              </a:ext>
            </a:extLst>
          </p:cNvPr>
          <p:cNvSpPr txBox="1"/>
          <p:nvPr/>
        </p:nvSpPr>
        <p:spPr>
          <a:xfrm>
            <a:off x="4289573" y="2202745"/>
            <a:ext cx="877163" cy="246221"/>
          </a:xfrm>
          <a:prstGeom prst="rect">
            <a:avLst/>
          </a:prstGeom>
          <a:noFill/>
        </p:spPr>
        <p:txBody>
          <a:bodyPr wrap="none" rtlCol="0">
            <a:spAutoFit/>
          </a:bodyPr>
          <a:lstStyle/>
          <a:p>
            <a:r>
              <a:rPr kumimoji="1" lang="en-US" altLang="ja-JP" sz="1000" b="1"/>
              <a:t>04.</a:t>
            </a:r>
            <a:r>
              <a:rPr kumimoji="1" lang="ja-JP" altLang="en-US" sz="1000" b="1"/>
              <a:t>武器種名</a:t>
            </a:r>
          </a:p>
        </p:txBody>
      </p:sp>
      <p:sp>
        <p:nvSpPr>
          <p:cNvPr id="75" name="テキスト ボックス 74">
            <a:extLst>
              <a:ext uri="{FF2B5EF4-FFF2-40B4-BE49-F238E27FC236}">
                <a16:creationId xmlns:a16="http://schemas.microsoft.com/office/drawing/2014/main" id="{3EAAA204-76F4-4E7A-9F30-964339098881}"/>
              </a:ext>
            </a:extLst>
          </p:cNvPr>
          <p:cNvSpPr txBox="1"/>
          <p:nvPr/>
        </p:nvSpPr>
        <p:spPr>
          <a:xfrm>
            <a:off x="4482016" y="2447576"/>
            <a:ext cx="2108269" cy="246221"/>
          </a:xfrm>
          <a:prstGeom prst="rect">
            <a:avLst/>
          </a:prstGeom>
          <a:noFill/>
        </p:spPr>
        <p:txBody>
          <a:bodyPr wrap="none" rtlCol="0">
            <a:spAutoFit/>
          </a:bodyPr>
          <a:lstStyle/>
          <a:p>
            <a:r>
              <a:rPr kumimoji="1" lang="ja-JP" altLang="en-US" sz="1000"/>
              <a:t>武器の種別名前。（最大８文字）</a:t>
            </a:r>
          </a:p>
        </p:txBody>
      </p:sp>
      <p:cxnSp>
        <p:nvCxnSpPr>
          <p:cNvPr id="49" name="直線コネクタ 48">
            <a:extLst>
              <a:ext uri="{FF2B5EF4-FFF2-40B4-BE49-F238E27FC236}">
                <a16:creationId xmlns:a16="http://schemas.microsoft.com/office/drawing/2014/main" id="{895952F3-F860-4924-ABFF-FFC5BE6CEB0F}"/>
              </a:ext>
            </a:extLst>
          </p:cNvPr>
          <p:cNvCxnSpPr>
            <a:cxnSpLocks/>
            <a:endCxn id="51"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A054616-DC9E-49DF-968F-E1544BA8D703}"/>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EBAA7DBD-654A-7F4B-82AD-349315A78A8D}"/>
                  </a:ext>
                </a:extLst>
              </p14:cNvPr>
              <p14:cNvContentPartPr/>
              <p14:nvPr/>
            </p14:nvContentPartPr>
            <p14:xfrm>
              <a:off x="610902" y="4095183"/>
              <a:ext cx="5400" cy="5400"/>
            </p14:xfrm>
          </p:contentPart>
        </mc:Choice>
        <mc:Fallback xmlns="">
          <p:pic>
            <p:nvPicPr>
              <p:cNvPr id="3" name="インク 2">
                <a:extLst>
                  <a:ext uri="{FF2B5EF4-FFF2-40B4-BE49-F238E27FC236}">
                    <a16:creationId xmlns:a16="http://schemas.microsoft.com/office/drawing/2014/main" id="{EBAA7DBD-654A-7F4B-82AD-349315A78A8D}"/>
                  </a:ext>
                </a:extLst>
              </p:cNvPr>
              <p:cNvPicPr/>
              <p:nvPr/>
            </p:nvPicPr>
            <p:blipFill>
              <a:blip r:embed="rId4"/>
              <a:stretch>
                <a:fillRect/>
              </a:stretch>
            </p:blipFill>
            <p:spPr>
              <a:xfrm>
                <a:off x="596389" y="4080670"/>
                <a:ext cx="34088" cy="34088"/>
              </a:xfrm>
              <a:prstGeom prst="rect">
                <a:avLst/>
              </a:prstGeom>
            </p:spPr>
          </p:pic>
        </mc:Fallback>
      </mc:AlternateContent>
    </p:spTree>
    <p:extLst>
      <p:ext uri="{BB962C8B-B14F-4D97-AF65-F5344CB8AC3E}">
        <p14:creationId xmlns:p14="http://schemas.microsoft.com/office/powerpoint/2010/main" val="57197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dirty="0"/>
              <a:t>○</a:t>
            </a:r>
            <a:r>
              <a:rPr kumimoji="1" lang="en-US" altLang="ja-JP" sz="1200" b="1" dirty="0"/>
              <a:t> co140a.</a:t>
            </a:r>
            <a:r>
              <a:rPr kumimoji="1" lang="ja-JP" altLang="en-US" sz="1200" b="1" dirty="0"/>
              <a:t>部隊キャラ設定画面ー武器（</a:t>
            </a:r>
            <a:r>
              <a:rPr kumimoji="1" lang="en-US" altLang="ja-JP" sz="1200" b="1" dirty="0"/>
              <a:t>5/6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09.</a:t>
            </a:r>
            <a:r>
              <a:rPr kumimoji="1" lang="ja-JP" altLang="en-US" sz="1000" b="1"/>
              <a:t>装備可能武器種</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647152" cy="553998"/>
          </a:xfrm>
          <a:prstGeom prst="rect">
            <a:avLst/>
          </a:prstGeom>
          <a:noFill/>
        </p:spPr>
        <p:txBody>
          <a:bodyPr wrap="none" rtlCol="0">
            <a:spAutoFit/>
          </a:bodyPr>
          <a:lstStyle/>
          <a:p>
            <a:r>
              <a:rPr kumimoji="1" lang="ja-JP" altLang="en-US" sz="1000"/>
              <a:t>キャラが装備することができる武器種のアイコンを並べる。</a:t>
            </a:r>
            <a:endParaRPr kumimoji="1" lang="en-US" altLang="ja-JP" sz="1000"/>
          </a:p>
          <a:p>
            <a:r>
              <a:rPr kumimoji="1" lang="ja-JP" altLang="en-US" sz="1000"/>
              <a:t>画像では○になっているが</a:t>
            </a:r>
            <a:r>
              <a:rPr kumimoji="1" lang="en-US" altLang="ja-JP" sz="1000"/>
              <a:t>05</a:t>
            </a:r>
            <a:r>
              <a:rPr kumimoji="1" lang="ja-JP" altLang="en-US" sz="1000"/>
              <a:t>のアイコンと同じとなる。</a:t>
            </a:r>
            <a:endParaRPr kumimoji="1" lang="en-US" altLang="ja-JP" sz="1000"/>
          </a:p>
          <a:p>
            <a:r>
              <a:rPr kumimoji="1" lang="ja-JP" altLang="en-US" sz="1000"/>
              <a:t>最大５種。</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377230"/>
            <a:ext cx="1261884" cy="246221"/>
          </a:xfrm>
          <a:prstGeom prst="rect">
            <a:avLst/>
          </a:prstGeom>
          <a:noFill/>
        </p:spPr>
        <p:txBody>
          <a:bodyPr wrap="none" rtlCol="0">
            <a:spAutoFit/>
          </a:bodyPr>
          <a:lstStyle/>
          <a:p>
            <a:r>
              <a:rPr kumimoji="1" lang="en-US" altLang="ja-JP" sz="1000" b="1"/>
              <a:t>10.</a:t>
            </a:r>
            <a:r>
              <a:rPr kumimoji="1" lang="ja-JP" altLang="en-US" sz="1000" b="1"/>
              <a:t>武器変更ボタン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1" name="テキスト ボックス 40">
            <a:extLst>
              <a:ext uri="{FF2B5EF4-FFF2-40B4-BE49-F238E27FC236}">
                <a16:creationId xmlns:a16="http://schemas.microsoft.com/office/drawing/2014/main" id="{44999D21-9590-4AB1-BD18-36ED1A812AA5}"/>
              </a:ext>
            </a:extLst>
          </p:cNvPr>
          <p:cNvSpPr txBox="1"/>
          <p:nvPr/>
        </p:nvSpPr>
        <p:spPr>
          <a:xfrm>
            <a:off x="4463838" y="1623451"/>
            <a:ext cx="1980029" cy="246221"/>
          </a:xfrm>
          <a:prstGeom prst="rect">
            <a:avLst/>
          </a:prstGeom>
          <a:noFill/>
        </p:spPr>
        <p:txBody>
          <a:bodyPr wrap="none" rtlCol="0">
            <a:spAutoFit/>
          </a:bodyPr>
          <a:lstStyle/>
          <a:p>
            <a:r>
              <a:rPr kumimoji="1" lang="ja-JP" altLang="en-US" sz="1000"/>
              <a:t>武器を変更するためのボタン。</a:t>
            </a:r>
          </a:p>
        </p:txBody>
      </p:sp>
      <p:graphicFrame>
        <p:nvGraphicFramePr>
          <p:cNvPr id="42" name="表 61">
            <a:extLst>
              <a:ext uri="{FF2B5EF4-FFF2-40B4-BE49-F238E27FC236}">
                <a16:creationId xmlns:a16="http://schemas.microsoft.com/office/drawing/2014/main" id="{58687835-399A-4773-B2A1-AADA547AE4B1}"/>
              </a:ext>
            </a:extLst>
          </p:cNvPr>
          <p:cNvGraphicFramePr>
            <a:graphicFrameLocks noGrp="1"/>
          </p:cNvGraphicFramePr>
          <p:nvPr>
            <p:extLst>
              <p:ext uri="{D42A27DB-BD31-4B8C-83A1-F6EECF244321}">
                <p14:modId xmlns:p14="http://schemas.microsoft.com/office/powerpoint/2010/main" val="1501016111"/>
              </p:ext>
            </p:extLst>
          </p:nvPr>
        </p:nvGraphicFramePr>
        <p:xfrm>
          <a:off x="4289572" y="3173030"/>
          <a:ext cx="3737610" cy="137160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武器変更ボタンタップ</a:t>
                      </a:r>
                    </a:p>
                  </a:txBody>
                  <a:tcPr>
                    <a:solidFill>
                      <a:schemeClr val="bg1"/>
                    </a:solidFill>
                  </a:tcPr>
                </a:tc>
                <a:tc>
                  <a:txBody>
                    <a:bodyPr/>
                    <a:lstStyle/>
                    <a:p>
                      <a:r>
                        <a:rPr kumimoji="1" lang="ja-JP" altLang="en-US" sz="1000"/>
                        <a:t>武器セット画面に遷移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p>
                  </a:txBody>
                  <a:tcPr>
                    <a:solidFill>
                      <a:schemeClr val="bg1"/>
                    </a:solidFill>
                  </a:tcPr>
                </a:tc>
                <a:tc>
                  <a:txBody>
                    <a:bodyPr/>
                    <a:lstStyle/>
                    <a:p>
                      <a:r>
                        <a:rPr kumimoji="1" lang="ja-JP" altLang="en-US" sz="1000"/>
                        <a:t>所持している武器の中から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101215120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71" name="テキスト ボックス 70">
            <a:extLst>
              <a:ext uri="{FF2B5EF4-FFF2-40B4-BE49-F238E27FC236}">
                <a16:creationId xmlns:a16="http://schemas.microsoft.com/office/drawing/2014/main" id="{297594D5-9A59-48A7-AF27-8405606348D4}"/>
              </a:ext>
            </a:extLst>
          </p:cNvPr>
          <p:cNvSpPr txBox="1"/>
          <p:nvPr/>
        </p:nvSpPr>
        <p:spPr>
          <a:xfrm>
            <a:off x="4004879" y="2773455"/>
            <a:ext cx="569387" cy="246221"/>
          </a:xfrm>
          <a:prstGeom prst="rect">
            <a:avLst/>
          </a:prstGeom>
          <a:noFill/>
        </p:spPr>
        <p:txBody>
          <a:bodyPr wrap="none" rtlCol="0">
            <a:spAutoFit/>
          </a:bodyPr>
          <a:lstStyle/>
          <a:p>
            <a:r>
              <a:rPr kumimoji="1" lang="ja-JP" altLang="en-US" sz="1000" b="1"/>
              <a:t>・操作</a:t>
            </a:r>
          </a:p>
        </p:txBody>
      </p:sp>
      <p:sp>
        <p:nvSpPr>
          <p:cNvPr id="72" name="テキスト ボックス 71">
            <a:extLst>
              <a:ext uri="{FF2B5EF4-FFF2-40B4-BE49-F238E27FC236}">
                <a16:creationId xmlns:a16="http://schemas.microsoft.com/office/drawing/2014/main" id="{95EF6266-10FC-4615-A645-DAE2134EF40D}"/>
              </a:ext>
            </a:extLst>
          </p:cNvPr>
          <p:cNvSpPr txBox="1"/>
          <p:nvPr/>
        </p:nvSpPr>
        <p:spPr>
          <a:xfrm>
            <a:off x="4271395" y="1961570"/>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73" name="テキスト ボックス 72">
            <a:extLst>
              <a:ext uri="{FF2B5EF4-FFF2-40B4-BE49-F238E27FC236}">
                <a16:creationId xmlns:a16="http://schemas.microsoft.com/office/drawing/2014/main" id="{1D4BEE9F-C8EF-4F28-8D33-4DE06B29384D}"/>
              </a:ext>
            </a:extLst>
          </p:cNvPr>
          <p:cNvSpPr txBox="1"/>
          <p:nvPr/>
        </p:nvSpPr>
        <p:spPr>
          <a:xfrm>
            <a:off x="4463838" y="2206401"/>
            <a:ext cx="2497800" cy="400110"/>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endParaRPr kumimoji="1" lang="en-US" altLang="ja-JP" sz="1000"/>
          </a:p>
          <a:p>
            <a:r>
              <a:rPr kumimoji="1" lang="ja-JP" altLang="en-US" sz="1000"/>
              <a:t>（パーツ、結晶もオートとなる）</a:t>
            </a:r>
          </a:p>
        </p:txBody>
      </p:sp>
      <p:pic>
        <p:nvPicPr>
          <p:cNvPr id="76" name="図 75">
            <a:extLst>
              <a:ext uri="{FF2B5EF4-FFF2-40B4-BE49-F238E27FC236}">
                <a16:creationId xmlns:a16="http://schemas.microsoft.com/office/drawing/2014/main" id="{BB128B4A-BB16-4216-ADE2-A5247A865D67}"/>
              </a:ext>
            </a:extLst>
          </p:cNvPr>
          <p:cNvPicPr>
            <a:picLocks noChangeAspect="1"/>
          </p:cNvPicPr>
          <p:nvPr/>
        </p:nvPicPr>
        <p:blipFill>
          <a:blip r:embed="rId2"/>
          <a:stretch>
            <a:fillRect/>
          </a:stretch>
        </p:blipFill>
        <p:spPr>
          <a:xfrm>
            <a:off x="734473" y="909083"/>
            <a:ext cx="2010621" cy="3566007"/>
          </a:xfrm>
          <a:prstGeom prst="rect">
            <a:avLst/>
          </a:prstGeom>
        </p:spPr>
      </p:pic>
      <p:cxnSp>
        <p:nvCxnSpPr>
          <p:cNvPr id="78" name="直線コネクタ 77">
            <a:extLst>
              <a:ext uri="{FF2B5EF4-FFF2-40B4-BE49-F238E27FC236}">
                <a16:creationId xmlns:a16="http://schemas.microsoft.com/office/drawing/2014/main" id="{282889DD-F031-4C2D-A1D5-3F28C159F43D}"/>
              </a:ext>
            </a:extLst>
          </p:cNvPr>
          <p:cNvCxnSpPr>
            <a:cxnSpLocks/>
            <a:endCxn id="82"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FD95983-F56A-4D8B-87A1-AB1DEB360483}"/>
              </a:ext>
            </a:extLst>
          </p:cNvPr>
          <p:cNvCxnSpPr>
            <a:cxnSpLocks/>
            <a:endCxn id="88"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A177201-5F5E-44D2-AF74-4797CCF074EF}"/>
              </a:ext>
            </a:extLst>
          </p:cNvPr>
          <p:cNvCxnSpPr>
            <a:cxnSpLocks/>
            <a:endCxn id="116"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E59E948-7BB9-466B-8665-2AD27A48BC4B}"/>
              </a:ext>
            </a:extLst>
          </p:cNvPr>
          <p:cNvCxnSpPr>
            <a:cxnSpLocks/>
            <a:endCxn id="91"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981DC0C-CFB8-4229-9D67-97B901C4292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88" name="テキスト ボックス 87">
            <a:extLst>
              <a:ext uri="{FF2B5EF4-FFF2-40B4-BE49-F238E27FC236}">
                <a16:creationId xmlns:a16="http://schemas.microsoft.com/office/drawing/2014/main" id="{E1804838-0DBA-4A64-8F47-083A1B577947}"/>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9" name="テキスト ボックス 88">
            <a:extLst>
              <a:ext uri="{FF2B5EF4-FFF2-40B4-BE49-F238E27FC236}">
                <a16:creationId xmlns:a16="http://schemas.microsoft.com/office/drawing/2014/main" id="{8E7A84AB-CC80-473C-80CE-96ADC9B5B21E}"/>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90" name="テキスト ボックス 89">
            <a:extLst>
              <a:ext uri="{FF2B5EF4-FFF2-40B4-BE49-F238E27FC236}">
                <a16:creationId xmlns:a16="http://schemas.microsoft.com/office/drawing/2014/main" id="{44304FB1-F1CB-4961-B79E-A4D425B8034B}"/>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91" name="テキスト ボックス 90">
            <a:extLst>
              <a:ext uri="{FF2B5EF4-FFF2-40B4-BE49-F238E27FC236}">
                <a16:creationId xmlns:a16="http://schemas.microsoft.com/office/drawing/2014/main" id="{338C184B-6169-4926-B035-BACFFEF4E6EE}"/>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107" name="テキスト ボックス 106">
            <a:extLst>
              <a:ext uri="{FF2B5EF4-FFF2-40B4-BE49-F238E27FC236}">
                <a16:creationId xmlns:a16="http://schemas.microsoft.com/office/drawing/2014/main" id="{944B063F-A306-4827-9B8F-3B6E6A65F6F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108" name="直線コネクタ 107">
            <a:extLst>
              <a:ext uri="{FF2B5EF4-FFF2-40B4-BE49-F238E27FC236}">
                <a16:creationId xmlns:a16="http://schemas.microsoft.com/office/drawing/2014/main" id="{51104629-EC4C-447C-A5B4-17BD812DBC45}"/>
              </a:ext>
            </a:extLst>
          </p:cNvPr>
          <p:cNvCxnSpPr>
            <a:cxnSpLocks/>
            <a:endCxn id="89"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9F12365-1669-41E4-B486-5956650615E5}"/>
              </a:ext>
            </a:extLst>
          </p:cNvPr>
          <p:cNvCxnSpPr>
            <a:cxnSpLocks/>
            <a:endCxn id="113"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AEFB90B7-6923-44DD-847B-8CF730D9AA32}"/>
              </a:ext>
            </a:extLst>
          </p:cNvPr>
          <p:cNvCxnSpPr>
            <a:cxnSpLocks/>
            <a:endCxn id="114"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DCF43F11-2769-4037-95F5-CBF1A8AAB77E}"/>
              </a:ext>
            </a:extLst>
          </p:cNvPr>
          <p:cNvCxnSpPr>
            <a:cxnSpLocks/>
            <a:endCxn id="115"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A5D987A-9EE6-4495-B2A1-B1483547939A}"/>
              </a:ext>
            </a:extLst>
          </p:cNvPr>
          <p:cNvCxnSpPr>
            <a:cxnSpLocks/>
            <a:endCxn id="90"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6B598765-BA65-4EA4-8418-74D1087A7045}"/>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114" name="テキスト ボックス 113">
            <a:extLst>
              <a:ext uri="{FF2B5EF4-FFF2-40B4-BE49-F238E27FC236}">
                <a16:creationId xmlns:a16="http://schemas.microsoft.com/office/drawing/2014/main" id="{A560A048-FFB9-43EF-AA8B-DD0498F7B404}"/>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115" name="テキスト ボックス 114">
            <a:extLst>
              <a:ext uri="{FF2B5EF4-FFF2-40B4-BE49-F238E27FC236}">
                <a16:creationId xmlns:a16="http://schemas.microsoft.com/office/drawing/2014/main" id="{EE1204C3-2AAF-445C-838D-8C23BE72800E}"/>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116" name="テキスト ボックス 115">
            <a:extLst>
              <a:ext uri="{FF2B5EF4-FFF2-40B4-BE49-F238E27FC236}">
                <a16:creationId xmlns:a16="http://schemas.microsoft.com/office/drawing/2014/main" id="{0C1BAD70-B527-4F48-9CEF-0F6B439834FB}"/>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117" name="テキスト ボックス 116">
            <a:extLst>
              <a:ext uri="{FF2B5EF4-FFF2-40B4-BE49-F238E27FC236}">
                <a16:creationId xmlns:a16="http://schemas.microsoft.com/office/drawing/2014/main" id="{C1A3E9AE-67D7-44E2-BE31-1CA137859C8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118" name="直線コネクタ 117">
            <a:extLst>
              <a:ext uri="{FF2B5EF4-FFF2-40B4-BE49-F238E27FC236}">
                <a16:creationId xmlns:a16="http://schemas.microsoft.com/office/drawing/2014/main" id="{798026A8-EF3C-4324-8F1B-D7FC32CE6B4D}"/>
              </a:ext>
            </a:extLst>
          </p:cNvPr>
          <p:cNvCxnSpPr>
            <a:cxnSpLocks/>
            <a:endCxn id="117"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70B91C2-659B-4547-B96F-916533812061}"/>
              </a:ext>
            </a:extLst>
          </p:cNvPr>
          <p:cNvCxnSpPr>
            <a:cxnSpLocks/>
            <a:endCxn id="120"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2EA04442-AC33-4499-9098-15ADF20EF56A}"/>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p:spTree>
    <p:extLst>
      <p:ext uri="{BB962C8B-B14F-4D97-AF65-F5344CB8AC3E}">
        <p14:creationId xmlns:p14="http://schemas.microsoft.com/office/powerpoint/2010/main" val="2625248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401BF46-7DF4-4BB8-BB11-56B9F7330490}"/>
              </a:ext>
            </a:extLst>
          </p:cNvPr>
          <p:cNvPicPr>
            <a:picLocks noChangeAspect="1"/>
          </p:cNvPicPr>
          <p:nvPr/>
        </p:nvPicPr>
        <p:blipFill>
          <a:blip r:embed="rId2"/>
          <a:stretch>
            <a:fillRect/>
          </a:stretch>
        </p:blipFill>
        <p:spPr>
          <a:xfrm>
            <a:off x="741389" y="908689"/>
            <a:ext cx="2004674" cy="355546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687228" cy="276999"/>
          </a:xfrm>
          <a:prstGeom prst="rect">
            <a:avLst/>
          </a:prstGeom>
          <a:noFill/>
        </p:spPr>
        <p:txBody>
          <a:bodyPr wrap="none" rtlCol="0">
            <a:spAutoFit/>
          </a:bodyPr>
          <a:lstStyle/>
          <a:p>
            <a:r>
              <a:rPr kumimoji="1" lang="ja-JP" altLang="en-US" sz="1200" b="1" dirty="0"/>
              <a:t>○</a:t>
            </a:r>
            <a:r>
              <a:rPr kumimoji="1" lang="en-US" altLang="ja-JP" sz="1200" b="1" dirty="0"/>
              <a:t> co140b.</a:t>
            </a:r>
            <a:r>
              <a:rPr kumimoji="1" lang="ja-JP" altLang="en-US" sz="1200" b="1" dirty="0"/>
              <a:t>部隊キャラ設定画面ー個人情報（</a:t>
            </a:r>
            <a:r>
              <a:rPr kumimoji="1" lang="en-US" altLang="ja-JP" sz="1200" b="1" dirty="0"/>
              <a:t>6/6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01.</a:t>
            </a:r>
            <a:r>
              <a:rPr kumimoji="1" lang="ja-JP" altLang="en-US" sz="1000" b="1"/>
              <a:t>好きなもの情報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005951" cy="400110"/>
          </a:xfrm>
          <a:prstGeom prst="rect">
            <a:avLst/>
          </a:prstGeom>
          <a:noFill/>
        </p:spPr>
        <p:txBody>
          <a:bodyPr wrap="none" rtlCol="0">
            <a:spAutoFit/>
          </a:bodyPr>
          <a:lstStyle/>
          <a:p>
            <a:r>
              <a:rPr kumimoji="1" lang="ja-JP" altLang="en-US" sz="1000"/>
              <a:t>一番風呂で上げると喜ぶアイテムの分類を表示。</a:t>
            </a:r>
            <a:endParaRPr kumimoji="1" lang="en-US" altLang="ja-JP" sz="1000"/>
          </a:p>
          <a:p>
            <a:r>
              <a:rPr kumimoji="1" lang="ja-JP" altLang="en-US" sz="1000"/>
              <a:t>分類については要検討。</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252936"/>
            <a:ext cx="1168910" cy="246221"/>
          </a:xfrm>
          <a:prstGeom prst="rect">
            <a:avLst/>
          </a:prstGeom>
          <a:noFill/>
        </p:spPr>
        <p:txBody>
          <a:bodyPr wrap="none" rtlCol="0">
            <a:spAutoFit/>
          </a:bodyPr>
          <a:lstStyle/>
          <a:p>
            <a:r>
              <a:rPr kumimoji="1" lang="en-US" altLang="ja-JP" sz="1000" b="1"/>
              <a:t>02.</a:t>
            </a:r>
            <a:r>
              <a:rPr kumimoji="1" lang="ja-JP" altLang="en-US" sz="1000" b="1"/>
              <a:t> 得意怪獣情報</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97767"/>
            <a:ext cx="2877711" cy="246221"/>
          </a:xfrm>
          <a:prstGeom prst="rect">
            <a:avLst/>
          </a:prstGeom>
          <a:noFill/>
        </p:spPr>
        <p:txBody>
          <a:bodyPr wrap="none" rtlCol="0">
            <a:spAutoFit/>
          </a:bodyPr>
          <a:lstStyle/>
          <a:p>
            <a:r>
              <a:rPr kumimoji="1" lang="ja-JP" altLang="en-US" sz="1000"/>
              <a:t>攻撃時にダメージボーナスが乗る怪獣の分類。</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864090"/>
            <a:ext cx="1133644" cy="246221"/>
          </a:xfrm>
          <a:prstGeom prst="rect">
            <a:avLst/>
          </a:prstGeom>
          <a:noFill/>
        </p:spPr>
        <p:txBody>
          <a:bodyPr wrap="none" rtlCol="0">
            <a:spAutoFit/>
          </a:bodyPr>
          <a:lstStyle/>
          <a:p>
            <a:r>
              <a:rPr kumimoji="1" lang="en-US" altLang="ja-JP" sz="1000" b="1"/>
              <a:t>03.</a:t>
            </a:r>
            <a:r>
              <a:rPr kumimoji="1" lang="ja-JP" altLang="en-US" sz="1000" b="1"/>
              <a:t>苦手怪獣情報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2108921"/>
            <a:ext cx="3262432" cy="246221"/>
          </a:xfrm>
          <a:prstGeom prst="rect">
            <a:avLst/>
          </a:prstGeom>
          <a:noFill/>
        </p:spPr>
        <p:txBody>
          <a:bodyPr wrap="none" rtlCol="0">
            <a:spAutoFit/>
          </a:bodyPr>
          <a:lstStyle/>
          <a:p>
            <a:r>
              <a:rPr kumimoji="1" lang="ja-JP" altLang="en-US" sz="1000"/>
              <a:t>怪獣の攻撃時にダメージボーナスが乗る怪獣の分類。</a:t>
            </a:r>
          </a:p>
        </p:txBody>
      </p:sp>
      <p:cxnSp>
        <p:nvCxnSpPr>
          <p:cNvPr id="54" name="直線コネクタ 53">
            <a:extLst>
              <a:ext uri="{FF2B5EF4-FFF2-40B4-BE49-F238E27FC236}">
                <a16:creationId xmlns:a16="http://schemas.microsoft.com/office/drawing/2014/main" id="{8C6C6D3B-90EA-40D2-B3B1-AD3421A335F7}"/>
              </a:ext>
            </a:extLst>
          </p:cNvPr>
          <p:cNvCxnSpPr>
            <a:cxnSpLocks/>
            <a:endCxn id="90" idx="1"/>
          </p:cNvCxnSpPr>
          <p:nvPr/>
        </p:nvCxnSpPr>
        <p:spPr>
          <a:xfrm flipV="1">
            <a:off x="2350806" y="3453349"/>
            <a:ext cx="551785" cy="2018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610232"/>
            <a:ext cx="1258678" cy="246221"/>
          </a:xfrm>
          <a:prstGeom prst="rect">
            <a:avLst/>
          </a:prstGeom>
          <a:noFill/>
        </p:spPr>
        <p:txBody>
          <a:bodyPr wrap="none" rtlCol="0">
            <a:spAutoFit/>
          </a:bodyPr>
          <a:lstStyle/>
          <a:p>
            <a:r>
              <a:rPr kumimoji="1" lang="en-US" altLang="ja-JP" sz="1000"/>
              <a:t>01.</a:t>
            </a:r>
            <a:r>
              <a:rPr kumimoji="1" lang="ja-JP" altLang="en-US" sz="1000"/>
              <a:t>好きなもの情報</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897892"/>
            <a:ext cx="1130438" cy="246221"/>
          </a:xfrm>
          <a:prstGeom prst="rect">
            <a:avLst/>
          </a:prstGeom>
          <a:noFill/>
        </p:spPr>
        <p:txBody>
          <a:bodyPr wrap="none" rtlCol="0">
            <a:spAutoFit/>
          </a:bodyPr>
          <a:lstStyle/>
          <a:p>
            <a:r>
              <a:rPr kumimoji="1" lang="en-US" altLang="ja-JP" sz="1000"/>
              <a:t>03.</a:t>
            </a:r>
            <a:r>
              <a:rPr kumimoji="1" lang="ja-JP" altLang="en-US" sz="1000"/>
              <a:t>苦手怪獣情報</a:t>
            </a:r>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281806" y="2733343"/>
            <a:ext cx="620785" cy="3564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330238"/>
            <a:ext cx="1130438" cy="246221"/>
          </a:xfrm>
          <a:prstGeom prst="rect">
            <a:avLst/>
          </a:prstGeom>
          <a:noFill/>
        </p:spPr>
        <p:txBody>
          <a:bodyPr wrap="none" rtlCol="0">
            <a:spAutoFit/>
          </a:bodyPr>
          <a:lstStyle/>
          <a:p>
            <a:r>
              <a:rPr kumimoji="1" lang="en-US" altLang="ja-JP" sz="1000"/>
              <a:t>02.</a:t>
            </a:r>
            <a:r>
              <a:rPr kumimoji="1" lang="ja-JP" altLang="en-US" sz="1000"/>
              <a:t>得意怪獣情報</a:t>
            </a:r>
          </a:p>
        </p:txBody>
      </p:sp>
      <p:cxnSp>
        <p:nvCxnSpPr>
          <p:cNvPr id="47" name="直線コネクタ 46">
            <a:extLst>
              <a:ext uri="{FF2B5EF4-FFF2-40B4-BE49-F238E27FC236}">
                <a16:creationId xmlns:a16="http://schemas.microsoft.com/office/drawing/2014/main" id="{ADA5DCA1-6CF1-4DBA-834F-BE33A4BF3ADA}"/>
              </a:ext>
            </a:extLst>
          </p:cNvPr>
          <p:cNvCxnSpPr>
            <a:cxnSpLocks/>
            <a:endCxn id="81" idx="1"/>
          </p:cNvCxnSpPr>
          <p:nvPr/>
        </p:nvCxnSpPr>
        <p:spPr>
          <a:xfrm flipV="1">
            <a:off x="2345235" y="4021003"/>
            <a:ext cx="557356" cy="806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48" name="表 61">
            <a:extLst>
              <a:ext uri="{FF2B5EF4-FFF2-40B4-BE49-F238E27FC236}">
                <a16:creationId xmlns:a16="http://schemas.microsoft.com/office/drawing/2014/main" id="{6FF453AF-0471-4352-978C-FB692523EC71}"/>
              </a:ext>
            </a:extLst>
          </p:cNvPr>
          <p:cNvGraphicFramePr>
            <a:graphicFrameLocks noGrp="1"/>
          </p:cNvGraphicFramePr>
          <p:nvPr>
            <p:extLst>
              <p:ext uri="{D42A27DB-BD31-4B8C-83A1-F6EECF244321}">
                <p14:modId xmlns:p14="http://schemas.microsoft.com/office/powerpoint/2010/main" val="1977214304"/>
              </p:ext>
            </p:extLst>
          </p:nvPr>
        </p:nvGraphicFramePr>
        <p:xfrm>
          <a:off x="4293205" y="2844939"/>
          <a:ext cx="3737610" cy="73152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12199E83-1042-41C8-9473-D4D47D362EA9}"/>
              </a:ext>
            </a:extLst>
          </p:cNvPr>
          <p:cNvSpPr txBox="1"/>
          <p:nvPr/>
        </p:nvSpPr>
        <p:spPr>
          <a:xfrm>
            <a:off x="4008512" y="247699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4102048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戸棚 が含まれている画像&#10;&#10;自動的に生成された説明">
            <a:extLst>
              <a:ext uri="{FF2B5EF4-FFF2-40B4-BE49-F238E27FC236}">
                <a16:creationId xmlns:a16="http://schemas.microsoft.com/office/drawing/2014/main" id="{58A50597-42D6-4DBC-91FF-8F74E2AA2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co150.</a:t>
            </a:r>
            <a:r>
              <a:rPr kumimoji="1" lang="ja-JP" altLang="en-US" sz="1200" b="1" dirty="0"/>
              <a:t>ＴＲセット画面（</a:t>
            </a:r>
            <a:r>
              <a:rPr kumimoji="1" lang="en-US" altLang="ja-JP" sz="1200" b="1" dirty="0"/>
              <a:t>1/2</a:t>
            </a:r>
            <a:r>
              <a:rPr kumimoji="1" lang="ja-JP" altLang="en-US" sz="1200" b="1" dirty="0"/>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73768"/>
            <a:ext cx="1774845" cy="246221"/>
          </a:xfrm>
          <a:prstGeom prst="rect">
            <a:avLst/>
          </a:prstGeom>
          <a:noFill/>
        </p:spPr>
        <p:txBody>
          <a:bodyPr wrap="none" rtlCol="0">
            <a:spAutoFit/>
          </a:bodyPr>
          <a:lstStyle/>
          <a:p>
            <a:r>
              <a:rPr kumimoji="1" lang="en-US" altLang="ja-JP" sz="1000" b="1"/>
              <a:t>01.</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518599"/>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996667"/>
            <a:ext cx="1199627" cy="246221"/>
          </a:xfrm>
          <a:prstGeom prst="rect">
            <a:avLst/>
          </a:prstGeom>
          <a:noFill/>
        </p:spPr>
        <p:txBody>
          <a:bodyPr wrap="square" rtlCol="0">
            <a:noAutofit/>
          </a:bodyPr>
          <a:lstStyle/>
          <a:p>
            <a:r>
              <a:rPr kumimoji="1" lang="en-US" altLang="ja-JP" sz="1000" b="1"/>
              <a:t>02.</a:t>
            </a:r>
            <a:r>
              <a:rPr kumimoji="1" lang="ja-JP" altLang="en-US" sz="1000" b="1"/>
              <a:t>選択中番号</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241498"/>
            <a:ext cx="3262432" cy="861774"/>
          </a:xfrm>
          <a:prstGeom prst="rect">
            <a:avLst/>
          </a:prstGeom>
          <a:noFill/>
        </p:spPr>
        <p:txBody>
          <a:bodyPr wrap="none" rtlCol="0">
            <a:spAutoFit/>
          </a:bodyPr>
          <a:lstStyle/>
          <a:p>
            <a:r>
              <a:rPr kumimoji="1" lang="ja-JP" altLang="en-US" sz="1000"/>
              <a:t>セットする（している）カードにつく番号。</a:t>
            </a:r>
            <a:endParaRPr kumimoji="1" lang="en-US" altLang="ja-JP" sz="1000"/>
          </a:p>
          <a:p>
            <a:r>
              <a:rPr kumimoji="1" lang="ja-JP" altLang="en-US" sz="1000"/>
              <a:t>カードをタップすることで点灯する。</a:t>
            </a:r>
            <a:endParaRPr kumimoji="1" lang="en-US" altLang="ja-JP" sz="1000"/>
          </a:p>
          <a:p>
            <a:r>
              <a:rPr kumimoji="1" lang="ja-JP" altLang="en-US" sz="1000"/>
              <a:t>点灯しているカードをタップすると消灯する。</a:t>
            </a:r>
            <a:endParaRPr kumimoji="1" lang="en-US" altLang="ja-JP" sz="1000"/>
          </a:p>
          <a:p>
            <a:r>
              <a:rPr kumimoji="1" lang="ja-JP" altLang="en-US" sz="1000"/>
              <a:t>消灯しても数字は詰まらず、そこが空きとなる。</a:t>
            </a:r>
            <a:endParaRPr kumimoji="1" lang="en-US" altLang="ja-JP" sz="1000"/>
          </a:p>
          <a:p>
            <a:r>
              <a:rPr kumimoji="1" lang="ja-JP" altLang="en-US" sz="1000"/>
              <a:t>（カードの入れ替えを容易にするための仕様となる）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90973" y="3185235"/>
            <a:ext cx="2351926" cy="246221"/>
          </a:xfrm>
          <a:prstGeom prst="rect">
            <a:avLst/>
          </a:prstGeom>
          <a:noFill/>
        </p:spPr>
        <p:txBody>
          <a:bodyPr wrap="none" rtlCol="0">
            <a:spAutoFit/>
          </a:bodyPr>
          <a:lstStyle/>
          <a:p>
            <a:r>
              <a:rPr kumimoji="1" lang="en-US" altLang="ja-JP" sz="1000" b="1"/>
              <a:t>03.</a:t>
            </a:r>
            <a:r>
              <a:rPr kumimoji="1" lang="ja-JP" altLang="en-US" sz="1000" b="1"/>
              <a:t>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3423545"/>
            <a:ext cx="4460647" cy="1169551"/>
          </a:xfrm>
          <a:prstGeom prst="rect">
            <a:avLst/>
          </a:prstGeom>
          <a:noFill/>
        </p:spPr>
        <p:txBody>
          <a:bodyPr wrap="square" rtlCol="0">
            <a:spAutoFit/>
          </a:bodyPr>
          <a:lstStyle/>
          <a:p>
            <a:r>
              <a:rPr kumimoji="1" lang="ja-JP" altLang="en-US" sz="1000"/>
              <a:t>設定中以外のキャラが設定しているカードには装備中のキャラアイコンを表示する。</a:t>
            </a:r>
            <a:endParaRPr kumimoji="1" lang="en-US" altLang="ja-JP" sz="1000"/>
          </a:p>
          <a:p>
            <a:endParaRPr kumimoji="1" lang="en-US" altLang="ja-JP" sz="1000"/>
          </a:p>
          <a:p>
            <a:r>
              <a:rPr kumimoji="1" lang="en-US" altLang="ja-JP" sz="1000" b="1"/>
              <a:t>※</a:t>
            </a:r>
            <a:r>
              <a:rPr kumimoji="1" lang="ja-JP" altLang="en-US" sz="1000" b="1"/>
              <a:t>装備中アイコンについて</a:t>
            </a:r>
            <a:endParaRPr kumimoji="1" lang="en-US" altLang="ja-JP" sz="1000" b="1"/>
          </a:p>
          <a:p>
            <a:r>
              <a:rPr kumimoji="1" lang="ja-JP" altLang="en-US" sz="1000"/>
              <a:t>　本画面で装備中と判断するものは、「部隊内のキャラ」のみとなる。</a:t>
            </a:r>
            <a:endParaRPr kumimoji="1" lang="en-US" altLang="ja-JP" sz="1000"/>
          </a:p>
          <a:p>
            <a:r>
              <a:rPr kumimoji="1" lang="ja-JP" altLang="en-US" sz="1000"/>
              <a:t>他の部隊位や増援設定したキャラの装備は、通常通り装備することが</a:t>
            </a:r>
            <a:endParaRPr kumimoji="1" lang="en-US" altLang="ja-JP" sz="1000"/>
          </a:p>
          <a:p>
            <a:r>
              <a:rPr kumimoji="1" lang="ja-JP" altLang="en-US" sz="1000"/>
              <a:t>可能。　</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67148"/>
            <a:ext cx="1390124" cy="246221"/>
          </a:xfrm>
          <a:prstGeom prst="rect">
            <a:avLst/>
          </a:prstGeom>
          <a:noFill/>
        </p:spPr>
        <p:txBody>
          <a:bodyPr wrap="none" rtlCol="0">
            <a:spAutoFit/>
          </a:bodyPr>
          <a:lstStyle/>
          <a:p>
            <a:r>
              <a:rPr kumimoji="1" lang="en-US" altLang="ja-JP" sz="1000" b="1"/>
              <a:t>04.</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911979"/>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392662"/>
            <a:ext cx="1261884" cy="246221"/>
          </a:xfrm>
          <a:prstGeom prst="rect">
            <a:avLst/>
          </a:prstGeom>
          <a:noFill/>
        </p:spPr>
        <p:txBody>
          <a:bodyPr wrap="none" rtlCol="0">
            <a:noAutofit/>
          </a:bodyPr>
          <a:lstStyle/>
          <a:p>
            <a:r>
              <a:rPr kumimoji="1" lang="en-US" altLang="ja-JP" sz="1000" b="1"/>
              <a:t>05.</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637493"/>
            <a:ext cx="3775393" cy="246221"/>
          </a:xfrm>
          <a:prstGeom prst="rect">
            <a:avLst/>
          </a:prstGeom>
          <a:noFill/>
        </p:spPr>
        <p:txBody>
          <a:bodyPr wrap="none" rtlCol="0">
            <a:spAutoFit/>
          </a:bodyPr>
          <a:lstStyle/>
          <a:p>
            <a:r>
              <a:rPr kumimoji="1" lang="ja-JP" altLang="en-US" sz="1000"/>
              <a:t>お気に入り登録をしているカードにはロックアイコンがつく。</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 name="四角形: 角を丸くする 2">
            <a:extLst>
              <a:ext uri="{FF2B5EF4-FFF2-40B4-BE49-F238E27FC236}">
                <a16:creationId xmlns:a16="http://schemas.microsoft.com/office/drawing/2014/main" id="{BF6D3BA3-1AEC-4418-97DB-1BEE1CD9E515}"/>
              </a:ext>
            </a:extLst>
          </p:cNvPr>
          <p:cNvSpPr/>
          <p:nvPr/>
        </p:nvSpPr>
        <p:spPr>
          <a:xfrm>
            <a:off x="714366" y="465531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rPr>
              <a:t>お気に入りとは</a:t>
            </a:r>
            <a:endParaRPr kumimoji="1" lang="en-US" altLang="ja-JP" sz="1000" b="1" u="sng">
              <a:solidFill>
                <a:schemeClr val="tx1"/>
              </a:solidFill>
            </a:endParaRPr>
          </a:p>
          <a:p>
            <a:endParaRPr kumimoji="1" lang="en-US" altLang="ja-JP" sz="1000">
              <a:solidFill>
                <a:schemeClr val="tx1"/>
              </a:solidFill>
            </a:endParaRPr>
          </a:p>
          <a:p>
            <a:r>
              <a:rPr kumimoji="1" lang="ja-JP" altLang="en-US" sz="1000">
                <a:solidFill>
                  <a:schemeClr val="tx1"/>
                </a:solidFill>
              </a:rPr>
              <a:t>お気に入りはいわゆるロックのことで、</a:t>
            </a:r>
            <a:endParaRPr kumimoji="1" lang="en-US" altLang="ja-JP" sz="1000">
              <a:solidFill>
                <a:schemeClr val="tx1"/>
              </a:solidFill>
            </a:endParaRPr>
          </a:p>
          <a:p>
            <a:r>
              <a:rPr kumimoji="1" lang="ja-JP" altLang="en-US" sz="1000">
                <a:solidFill>
                  <a:schemeClr val="tx1"/>
                </a:solidFill>
              </a:rPr>
              <a:t>お気に入り状態にしておけば、売却や強化、進化の「素材」等の状態で消費されることがなくなる。</a:t>
            </a:r>
          </a:p>
        </p:txBody>
      </p:sp>
      <p:sp>
        <p:nvSpPr>
          <p:cNvPr id="37" name="テキスト ボックス 36">
            <a:extLst>
              <a:ext uri="{FF2B5EF4-FFF2-40B4-BE49-F238E27FC236}">
                <a16:creationId xmlns:a16="http://schemas.microsoft.com/office/drawing/2014/main" id="{D59F0320-B61E-4390-A4BC-51D9121AC22E}"/>
              </a:ext>
            </a:extLst>
          </p:cNvPr>
          <p:cNvSpPr txBox="1"/>
          <p:nvPr/>
        </p:nvSpPr>
        <p:spPr>
          <a:xfrm>
            <a:off x="3935682" y="570172"/>
            <a:ext cx="697627" cy="246221"/>
          </a:xfrm>
          <a:prstGeom prst="rect">
            <a:avLst/>
          </a:prstGeom>
          <a:noFill/>
        </p:spPr>
        <p:txBody>
          <a:bodyPr wrap="none" rtlCol="0">
            <a:spAutoFit/>
          </a:bodyPr>
          <a:lstStyle/>
          <a:p>
            <a:r>
              <a:rPr kumimoji="1" lang="ja-JP" altLang="en-US" sz="1000" b="1"/>
              <a:t>・遷移元</a:t>
            </a:r>
          </a:p>
        </p:txBody>
      </p:sp>
      <p:sp>
        <p:nvSpPr>
          <p:cNvPr id="38" name="テキスト ボックス 37">
            <a:extLst>
              <a:ext uri="{FF2B5EF4-FFF2-40B4-BE49-F238E27FC236}">
                <a16:creationId xmlns:a16="http://schemas.microsoft.com/office/drawing/2014/main" id="{0AAECC40-3295-41C3-B64F-F36E9A2C6BD9}"/>
              </a:ext>
            </a:extLst>
          </p:cNvPr>
          <p:cNvSpPr txBox="1"/>
          <p:nvPr/>
        </p:nvSpPr>
        <p:spPr>
          <a:xfrm>
            <a:off x="4241553" y="815003"/>
            <a:ext cx="4544834" cy="246221"/>
          </a:xfrm>
          <a:prstGeom prst="rect">
            <a:avLst/>
          </a:prstGeom>
          <a:noFill/>
        </p:spPr>
        <p:txBody>
          <a:bodyPr wrap="none" rtlCol="0">
            <a:spAutoFit/>
          </a:bodyPr>
          <a:lstStyle/>
          <a:p>
            <a:r>
              <a:rPr kumimoji="1" lang="ja-JP" altLang="en-US" sz="1000"/>
              <a:t>本画面には、</a:t>
            </a:r>
            <a:r>
              <a:rPr lang="ja-JP" altLang="en-US" sz="1000" b="1">
                <a:solidFill>
                  <a:srgbClr val="00B050"/>
                </a:solidFill>
              </a:rPr>
              <a:t>部隊キャラ設定画面</a:t>
            </a:r>
            <a:r>
              <a:rPr kumimoji="1" lang="ja-JP" altLang="en-US" sz="1000"/>
              <a:t>および</a:t>
            </a:r>
            <a:r>
              <a:rPr kumimoji="1" lang="ja-JP" altLang="en-US" sz="1000" b="1">
                <a:solidFill>
                  <a:srgbClr val="00B050"/>
                </a:solidFill>
              </a:rPr>
              <a:t>支援兵器セット画面</a:t>
            </a:r>
            <a:r>
              <a:rPr kumimoji="1" lang="ja-JP" altLang="en-US" sz="1000"/>
              <a:t>から遷移する。</a:t>
            </a:r>
            <a:endParaRPr kumimoji="1" lang="en-US" altLang="ja-JP" sz="1000"/>
          </a:p>
        </p:txBody>
      </p:sp>
    </p:spTree>
    <p:extLst>
      <p:ext uri="{BB962C8B-B14F-4D97-AF65-F5344CB8AC3E}">
        <p14:creationId xmlns:p14="http://schemas.microsoft.com/office/powerpoint/2010/main" val="2640101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スクリーンショット, 戸棚 が含まれている画像&#10;&#10;自動的に生成された説明">
            <a:extLst>
              <a:ext uri="{FF2B5EF4-FFF2-40B4-BE49-F238E27FC236}">
                <a16:creationId xmlns:a16="http://schemas.microsoft.com/office/drawing/2014/main" id="{5195AD37-57A4-43C1-8022-72A8D5DF2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co150.</a:t>
            </a:r>
            <a:r>
              <a:rPr kumimoji="1" lang="ja-JP" altLang="en-US" sz="1200" b="1" dirty="0"/>
              <a:t>ＴＲセット画面（</a:t>
            </a:r>
            <a:r>
              <a:rPr kumimoji="1" lang="en-US" altLang="ja-JP" sz="1200" b="1" dirty="0"/>
              <a:t>2/2</a:t>
            </a:r>
            <a:r>
              <a:rPr kumimoji="1" lang="ja-JP" altLang="en-US" sz="1200" b="1" dirty="0"/>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626889"/>
            <a:ext cx="1261884" cy="246221"/>
          </a:xfrm>
          <a:prstGeom prst="rect">
            <a:avLst/>
          </a:prstGeom>
          <a:noFill/>
        </p:spPr>
        <p:txBody>
          <a:bodyPr wrap="none" rtlCol="0">
            <a:noAutofit/>
          </a:bodyPr>
          <a:lstStyle/>
          <a:p>
            <a:r>
              <a:rPr kumimoji="1" lang="en-US" altLang="ja-JP" sz="1000" b="1">
                <a:latin typeface="+mn-ea"/>
              </a:rPr>
              <a:t>06.OK</a:t>
            </a:r>
            <a:r>
              <a:rPr kumimoji="1" lang="ja-JP" altLang="en-US" sz="1000" b="1">
                <a:latin typeface="+mn-ea"/>
              </a:rPr>
              <a:t>ボタン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871720"/>
            <a:ext cx="3647152" cy="861774"/>
          </a:xfrm>
          <a:prstGeom prst="rect">
            <a:avLst/>
          </a:prstGeom>
          <a:noFill/>
        </p:spPr>
        <p:txBody>
          <a:bodyPr wrap="none" rtlCol="0">
            <a:spAutoFit/>
          </a:bodyPr>
          <a:lstStyle/>
          <a:p>
            <a:r>
              <a:rPr kumimoji="1" lang="ja-JP" altLang="en-US" sz="1000"/>
              <a:t>ＴＲカードを設定して、キャラ詳細画面に戻る。</a:t>
            </a:r>
            <a:endParaRPr kumimoji="1" lang="en-US" altLang="ja-JP" sz="1000"/>
          </a:p>
          <a:p>
            <a:r>
              <a:rPr kumimoji="1" lang="ja-JP" altLang="en-US" sz="1000"/>
              <a:t>このとき選択中番号に空きがあった場合は、自動で前詰す。</a:t>
            </a:r>
            <a:endParaRPr kumimoji="1" lang="en-US" altLang="ja-JP" sz="1000"/>
          </a:p>
          <a:p>
            <a:endParaRPr kumimoji="1" lang="en-US" altLang="ja-JP" sz="1000"/>
          </a:p>
          <a:p>
            <a:r>
              <a:rPr kumimoji="1" lang="ja-JP" altLang="en-US" sz="1000"/>
              <a:t>また、１枚もカードが設定されていないときは暗転して</a:t>
            </a:r>
            <a:endParaRPr kumimoji="1" lang="en-US" altLang="ja-JP" sz="1000"/>
          </a:p>
          <a:p>
            <a:r>
              <a:rPr kumimoji="1" lang="ja-JP" altLang="en-US" sz="1000"/>
              <a:t>押せないようにする。</a:t>
            </a:r>
            <a:endParaRPr kumimoji="1" lang="en-US" altLang="ja-JP" sz="1000"/>
          </a:p>
        </p:txBody>
      </p:sp>
      <p:graphicFrame>
        <p:nvGraphicFramePr>
          <p:cNvPr id="36" name="表 61">
            <a:extLst>
              <a:ext uri="{FF2B5EF4-FFF2-40B4-BE49-F238E27FC236}">
                <a16:creationId xmlns:a16="http://schemas.microsoft.com/office/drawing/2014/main" id="{CDF5F899-6DAC-4FF3-B964-61D1FCFDB3A8}"/>
              </a:ext>
            </a:extLst>
          </p:cNvPr>
          <p:cNvGraphicFramePr>
            <a:graphicFrameLocks noGrp="1"/>
          </p:cNvGraphicFramePr>
          <p:nvPr>
            <p:extLst>
              <p:ext uri="{D42A27DB-BD31-4B8C-83A1-F6EECF244321}">
                <p14:modId xmlns:p14="http://schemas.microsoft.com/office/powerpoint/2010/main" val="2677271590"/>
              </p:ext>
            </p:extLst>
          </p:nvPr>
        </p:nvGraphicFramePr>
        <p:xfrm>
          <a:off x="4220375" y="2839988"/>
          <a:ext cx="3991610" cy="24079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カードの選択、選択解除</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カード縦スワイプ</a:t>
                      </a:r>
                    </a:p>
                  </a:txBody>
                  <a:tcPr>
                    <a:solidFill>
                      <a:schemeClr val="bg1"/>
                    </a:solidFill>
                  </a:tcPr>
                </a:tc>
                <a:tc>
                  <a:txBody>
                    <a:bodyPr/>
                    <a:lstStyle/>
                    <a:p>
                      <a:r>
                        <a:rPr kumimoji="1" lang="ja-JP" altLang="en-US" sz="1000"/>
                        <a:t>カードリストスクロール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カードリストスクロール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a:t>ＯＫボタン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装備するカードを決定して</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選んだものによって下記。</a:t>
                      </a:r>
                    </a:p>
                  </a:txBody>
                  <a:tcPr>
                    <a:solidFill>
                      <a:schemeClr val="bg1"/>
                    </a:solidFill>
                  </a:tcPr>
                </a:tc>
                <a:extLst>
                  <a:ext uri="{0D108BD9-81ED-4DB2-BD59-A6C34878D82A}">
                    <a16:rowId xmlns:a16="http://schemas.microsoft.com/office/drawing/2014/main" val="413851231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38256ADD-D27B-4151-A215-B26DF583DE5A}"/>
              </a:ext>
            </a:extLst>
          </p:cNvPr>
          <p:cNvSpPr txBox="1"/>
          <p:nvPr/>
        </p:nvSpPr>
        <p:spPr>
          <a:xfrm>
            <a:off x="3935682" y="1859275"/>
            <a:ext cx="825867" cy="246221"/>
          </a:xfrm>
          <a:prstGeom prst="rect">
            <a:avLst/>
          </a:prstGeom>
          <a:noFill/>
        </p:spPr>
        <p:txBody>
          <a:bodyPr wrap="none" rtlCol="0">
            <a:spAutoFit/>
          </a:bodyPr>
          <a:lstStyle/>
          <a:p>
            <a:r>
              <a:rPr kumimoji="1" lang="ja-JP" altLang="en-US" sz="1000" b="1"/>
              <a:t>・類似画面</a:t>
            </a:r>
          </a:p>
        </p:txBody>
      </p:sp>
      <p:sp>
        <p:nvSpPr>
          <p:cNvPr id="38" name="テキスト ボックス 37">
            <a:extLst>
              <a:ext uri="{FF2B5EF4-FFF2-40B4-BE49-F238E27FC236}">
                <a16:creationId xmlns:a16="http://schemas.microsoft.com/office/drawing/2014/main" id="{5356115F-A94B-4E18-9708-786C2E8437B6}"/>
              </a:ext>
            </a:extLst>
          </p:cNvPr>
          <p:cNvSpPr txBox="1"/>
          <p:nvPr/>
        </p:nvSpPr>
        <p:spPr>
          <a:xfrm>
            <a:off x="4128125" y="2104106"/>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のＴＲカード選択画面と類似した画面になる。</a:t>
            </a:r>
            <a:endParaRPr kumimoji="1" lang="en-US" altLang="ja-JP" sz="1000"/>
          </a:p>
        </p:txBody>
      </p:sp>
      <p:sp>
        <p:nvSpPr>
          <p:cNvPr id="39" name="テキスト ボックス 38">
            <a:extLst>
              <a:ext uri="{FF2B5EF4-FFF2-40B4-BE49-F238E27FC236}">
                <a16:creationId xmlns:a16="http://schemas.microsoft.com/office/drawing/2014/main" id="{135576F3-4CC9-447F-AD21-E887CCA22A68}"/>
              </a:ext>
            </a:extLst>
          </p:cNvPr>
          <p:cNvSpPr txBox="1"/>
          <p:nvPr/>
        </p:nvSpPr>
        <p:spPr>
          <a:xfrm>
            <a:off x="3935682" y="2472047"/>
            <a:ext cx="1715534" cy="246221"/>
          </a:xfrm>
          <a:prstGeom prst="rect">
            <a:avLst/>
          </a:prstGeom>
          <a:noFill/>
        </p:spPr>
        <p:txBody>
          <a:bodyPr wrap="none" rtlCol="0">
            <a:spAutoFit/>
          </a:bodyPr>
          <a:lstStyle/>
          <a:p>
            <a:r>
              <a:rPr kumimoji="1" lang="ja-JP" altLang="en-US" sz="1000" b="1"/>
              <a:t>・操作</a:t>
            </a:r>
            <a:r>
              <a:rPr kumimoji="1" lang="ja-JP" altLang="en-US" sz="1000" b="1">
                <a:solidFill>
                  <a:srgbClr val="FF0000"/>
                </a:solidFill>
              </a:rPr>
              <a:t>（</a:t>
            </a:r>
            <a:r>
              <a:rPr kumimoji="1" lang="en-US" altLang="ja-JP" sz="1000" b="1">
                <a:solidFill>
                  <a:srgbClr val="FF0000"/>
                </a:solidFill>
              </a:rPr>
              <a:t>20191129</a:t>
            </a:r>
            <a:r>
              <a:rPr kumimoji="1" lang="ja-JP" altLang="en-US" sz="1000" b="1">
                <a:solidFill>
                  <a:srgbClr val="FF0000"/>
                </a:solidFill>
              </a:rPr>
              <a:t>修正）</a:t>
            </a:r>
          </a:p>
        </p:txBody>
      </p:sp>
      <p:sp>
        <p:nvSpPr>
          <p:cNvPr id="40" name="テキスト ボックス 39">
            <a:extLst>
              <a:ext uri="{FF2B5EF4-FFF2-40B4-BE49-F238E27FC236}">
                <a16:creationId xmlns:a16="http://schemas.microsoft.com/office/drawing/2014/main" id="{EB040A23-0302-4B76-BEE9-D18B4DBBE8F0}"/>
              </a:ext>
            </a:extLst>
          </p:cNvPr>
          <p:cNvSpPr txBox="1"/>
          <p:nvPr/>
        </p:nvSpPr>
        <p:spPr>
          <a:xfrm>
            <a:off x="738384" y="5362869"/>
            <a:ext cx="1415772" cy="276999"/>
          </a:xfrm>
          <a:prstGeom prst="rect">
            <a:avLst/>
          </a:prstGeom>
          <a:noFill/>
        </p:spPr>
        <p:txBody>
          <a:bodyPr wrap="none" rtlCol="0">
            <a:noAutofit/>
          </a:bodyPr>
          <a:lstStyle/>
          <a:p>
            <a:r>
              <a:rPr kumimoji="1" lang="ja-JP" altLang="en-US" sz="1200" b="1"/>
              <a:t>○カード詳細画面</a:t>
            </a:r>
          </a:p>
        </p:txBody>
      </p:sp>
      <p:sp>
        <p:nvSpPr>
          <p:cNvPr id="41" name="テキスト ボックス 40">
            <a:extLst>
              <a:ext uri="{FF2B5EF4-FFF2-40B4-BE49-F238E27FC236}">
                <a16:creationId xmlns:a16="http://schemas.microsoft.com/office/drawing/2014/main" id="{80D6A0BC-6EE9-43E9-8FFB-25A439210119}"/>
              </a:ext>
            </a:extLst>
          </p:cNvPr>
          <p:cNvSpPr txBox="1"/>
          <p:nvPr/>
        </p:nvSpPr>
        <p:spPr>
          <a:xfrm>
            <a:off x="845411" y="5747601"/>
            <a:ext cx="2451312"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31" name="四角形: 角を丸くする 30">
            <a:extLst>
              <a:ext uri="{FF2B5EF4-FFF2-40B4-BE49-F238E27FC236}">
                <a16:creationId xmlns:a16="http://schemas.microsoft.com/office/drawing/2014/main" id="{9D3C1738-8CF2-44A1-A07C-299A51E6BCC0}"/>
              </a:ext>
            </a:extLst>
          </p:cNvPr>
          <p:cNvSpPr/>
          <p:nvPr/>
        </p:nvSpPr>
        <p:spPr>
          <a:xfrm>
            <a:off x="4239851" y="536962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他キャラ装備中のカード</a:t>
            </a:r>
            <a:endParaRPr kumimoji="1" lang="en-US" altLang="ja-JP" sz="1000" b="1">
              <a:solidFill>
                <a:schemeClr val="tx1"/>
              </a:solidFill>
            </a:endParaRPr>
          </a:p>
          <a:p>
            <a:endParaRPr kumimoji="1" lang="en-US" altLang="ja-JP" sz="1000">
              <a:solidFill>
                <a:schemeClr val="tx1"/>
              </a:solidFill>
            </a:endParaRPr>
          </a:p>
          <a:p>
            <a:r>
              <a:rPr kumimoji="1" lang="ja-JP" altLang="en-US" sz="1000">
                <a:solidFill>
                  <a:schemeClr val="tx1"/>
                </a:solidFill>
              </a:rPr>
              <a:t>他キャラ装備中のカードタップ時は特にエラーを出さず、ＯＫを押した際に確認として</a:t>
            </a:r>
            <a:endParaRPr kumimoji="1" lang="en-US" altLang="ja-JP" sz="1000">
              <a:solidFill>
                <a:schemeClr val="tx1"/>
              </a:solidFill>
            </a:endParaRPr>
          </a:p>
          <a:p>
            <a:r>
              <a:rPr kumimoji="1" lang="ja-JP" altLang="en-US" sz="1000">
                <a:solidFill>
                  <a:schemeClr val="tx1"/>
                </a:solidFill>
              </a:rPr>
              <a:t>付け替え確認を行う。</a:t>
            </a:r>
            <a:endParaRPr kumimoji="1" lang="en-US" altLang="ja-JP" sz="1000">
              <a:solidFill>
                <a:schemeClr val="tx1"/>
              </a:solidFill>
            </a:endParaRPr>
          </a:p>
        </p:txBody>
      </p:sp>
    </p:spTree>
    <p:extLst>
      <p:ext uri="{BB962C8B-B14F-4D97-AF65-F5344CB8AC3E}">
        <p14:creationId xmlns:p14="http://schemas.microsoft.com/office/powerpoint/2010/main" val="97894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バス, ダブル, ストリート が含まれている画像&#10;&#10;自動的に生成された説明">
            <a:extLst>
              <a:ext uri="{FF2B5EF4-FFF2-40B4-BE49-F238E27FC236}">
                <a16:creationId xmlns:a16="http://schemas.microsoft.com/office/drawing/2014/main" id="{32E1B369-38A0-4E66-8E45-1B8FBB353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13316"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co150a.</a:t>
            </a:r>
            <a:r>
              <a:rPr kumimoji="1" lang="ja-JP" altLang="en-US" sz="1200" b="1" dirty="0"/>
              <a:t>付け替え確認</a:t>
            </a:r>
          </a:p>
        </p:txBody>
      </p:sp>
      <p:sp>
        <p:nvSpPr>
          <p:cNvPr id="41" name="テキスト ボックス 40">
            <a:extLst>
              <a:ext uri="{FF2B5EF4-FFF2-40B4-BE49-F238E27FC236}">
                <a16:creationId xmlns:a16="http://schemas.microsoft.com/office/drawing/2014/main" id="{0BFB62D3-49E6-4830-839C-AE88C88DBB72}"/>
              </a:ext>
            </a:extLst>
          </p:cNvPr>
          <p:cNvSpPr txBox="1"/>
          <p:nvPr/>
        </p:nvSpPr>
        <p:spPr>
          <a:xfrm>
            <a:off x="3935682" y="595969"/>
            <a:ext cx="1210588" cy="246221"/>
          </a:xfrm>
          <a:prstGeom prst="rect">
            <a:avLst/>
          </a:prstGeom>
          <a:noFill/>
        </p:spPr>
        <p:txBody>
          <a:bodyPr wrap="none" rtlCol="0">
            <a:spAutoFit/>
          </a:bodyPr>
          <a:lstStyle/>
          <a:p>
            <a:r>
              <a:rPr kumimoji="1" lang="ja-JP" altLang="en-US" sz="1000" b="1"/>
              <a:t>・メッセージ内容</a:t>
            </a:r>
          </a:p>
        </p:txBody>
      </p:sp>
      <p:sp>
        <p:nvSpPr>
          <p:cNvPr id="42" name="テキスト ボックス 41">
            <a:extLst>
              <a:ext uri="{FF2B5EF4-FFF2-40B4-BE49-F238E27FC236}">
                <a16:creationId xmlns:a16="http://schemas.microsoft.com/office/drawing/2014/main" id="{61247E9D-F3F8-4E05-9399-6034865F93AB}"/>
              </a:ext>
            </a:extLst>
          </p:cNvPr>
          <p:cNvSpPr txBox="1"/>
          <p:nvPr/>
        </p:nvSpPr>
        <p:spPr>
          <a:xfrm>
            <a:off x="4241553" y="840800"/>
            <a:ext cx="3095719" cy="1938992"/>
          </a:xfrm>
          <a:prstGeom prst="rect">
            <a:avLst/>
          </a:prstGeom>
          <a:noFill/>
        </p:spPr>
        <p:txBody>
          <a:bodyPr wrap="none" rtlCol="0">
            <a:spAutoFit/>
          </a:bodyPr>
          <a:lstStyle/>
          <a:p>
            <a:r>
              <a:rPr kumimoji="1" lang="ja-JP" altLang="en-US" sz="1000"/>
              <a:t>選択した</a:t>
            </a:r>
            <a:r>
              <a:rPr kumimoji="1" lang="en-US" altLang="ja-JP" sz="1000"/>
              <a:t>[</a:t>
            </a:r>
            <a:r>
              <a:rPr kumimoji="1" lang="ja-JP" altLang="en-US" sz="1000"/>
              <a:t>カード</a:t>
            </a:r>
            <a:r>
              <a:rPr kumimoji="1" lang="en-US" altLang="ja-JP" sz="1000"/>
              <a:t>]</a:t>
            </a:r>
            <a:r>
              <a:rPr kumimoji="1" lang="ja-JP" altLang="en-US" sz="1000"/>
              <a:t>は</a:t>
            </a:r>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が装備中のものです。</a:t>
            </a:r>
            <a:endParaRPr kumimoji="1" lang="en-US" altLang="ja-JP" sz="1000"/>
          </a:p>
          <a:p>
            <a:endParaRPr kumimoji="1" lang="en-US" altLang="ja-JP" sz="1000"/>
          </a:p>
          <a:p>
            <a:r>
              <a:rPr kumimoji="1" lang="ja-JP" altLang="en-US" sz="1000"/>
              <a:t>外して装備しなおしますか？</a:t>
            </a:r>
            <a:endParaRPr kumimoji="1" lang="en-US" altLang="ja-JP" sz="1000"/>
          </a:p>
          <a:p>
            <a:endParaRPr kumimoji="1" lang="en-US" altLang="ja-JP" sz="1000"/>
          </a:p>
          <a:p>
            <a:r>
              <a:rPr kumimoji="1" lang="ja-JP" altLang="en-US" sz="1000"/>
              <a:t>といった内容。</a:t>
            </a:r>
            <a:endParaRPr kumimoji="1" lang="en-US" altLang="ja-JP" sz="1000"/>
          </a:p>
          <a:p>
            <a:endParaRPr kumimoji="1" lang="en-US" altLang="ja-JP" sz="1000"/>
          </a:p>
          <a:p>
            <a:r>
              <a:rPr kumimoji="1" lang="en-US" altLang="ja-JP" sz="1000"/>
              <a:t>[</a:t>
            </a:r>
            <a:r>
              <a:rPr kumimoji="1" lang="ja-JP" altLang="en-US" sz="1000"/>
              <a:t>カード</a:t>
            </a:r>
            <a:r>
              <a:rPr kumimoji="1" lang="en-US" altLang="ja-JP" sz="1000"/>
              <a:t>]</a:t>
            </a:r>
            <a:r>
              <a:rPr kumimoji="1" lang="ja-JP" altLang="en-US" sz="1000"/>
              <a:t>のところの表示は状況によって</a:t>
            </a:r>
            <a:endParaRPr kumimoji="1" lang="en-US" altLang="ja-JP" sz="1000"/>
          </a:p>
          <a:p>
            <a:r>
              <a:rPr kumimoji="1" lang="ja-JP" altLang="en-US" sz="1000" b="1">
                <a:solidFill>
                  <a:srgbClr val="00B0F0"/>
                </a:solidFill>
              </a:rPr>
              <a:t>「</a:t>
            </a:r>
            <a:r>
              <a:rPr kumimoji="1" lang="en-US" altLang="ja-JP" sz="1000" b="1">
                <a:solidFill>
                  <a:srgbClr val="00B0F0"/>
                </a:solidFill>
              </a:rPr>
              <a:t>TR</a:t>
            </a:r>
            <a:r>
              <a:rPr kumimoji="1" lang="ja-JP" altLang="en-US" sz="1000" b="1">
                <a:solidFill>
                  <a:srgbClr val="00B0F0"/>
                </a:solidFill>
              </a:rPr>
              <a:t>カード」</a:t>
            </a:r>
            <a:r>
              <a:rPr kumimoji="1" lang="ja-JP" altLang="en-US" sz="1000"/>
              <a:t>もしくは</a:t>
            </a:r>
            <a:r>
              <a:rPr kumimoji="1" lang="ja-JP" altLang="en-US" sz="1000" b="1">
                <a:solidFill>
                  <a:srgbClr val="00B0F0"/>
                </a:solidFill>
              </a:rPr>
              <a:t>「武器」</a:t>
            </a:r>
            <a:r>
              <a:rPr kumimoji="1" lang="ja-JP" altLang="en-US" sz="1000"/>
              <a:t>と</a:t>
            </a:r>
            <a:endParaRPr kumimoji="1" lang="en-US" altLang="ja-JP" sz="1000"/>
          </a:p>
          <a:p>
            <a:r>
              <a:rPr kumimoji="1" lang="ja-JP" altLang="en-US" sz="1000"/>
              <a:t>表示を切り替えます。</a:t>
            </a:r>
            <a:endParaRPr kumimoji="1" lang="en-US" altLang="ja-JP" sz="1000"/>
          </a:p>
          <a:p>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は装備している</a:t>
            </a:r>
            <a:r>
              <a:rPr kumimoji="1" lang="ja-JP" altLang="en-US" sz="1000" b="1">
                <a:solidFill>
                  <a:srgbClr val="00B0F0"/>
                </a:solidFill>
              </a:rPr>
              <a:t>キャラ名</a:t>
            </a:r>
            <a:r>
              <a:rPr kumimoji="1" lang="ja-JP" altLang="en-US" sz="1000"/>
              <a:t>を表示します。</a:t>
            </a:r>
            <a:endParaRPr kumimoji="1" lang="en-US" altLang="ja-JP" sz="1000"/>
          </a:p>
        </p:txBody>
      </p:sp>
      <p:sp>
        <p:nvSpPr>
          <p:cNvPr id="12" name="テキスト ボックス 11">
            <a:extLst>
              <a:ext uri="{FF2B5EF4-FFF2-40B4-BE49-F238E27FC236}">
                <a16:creationId xmlns:a16="http://schemas.microsoft.com/office/drawing/2014/main" id="{7A5DBA6E-574E-497D-BE7C-3C8D6D3A44BB}"/>
              </a:ext>
            </a:extLst>
          </p:cNvPr>
          <p:cNvSpPr txBox="1"/>
          <p:nvPr/>
        </p:nvSpPr>
        <p:spPr>
          <a:xfrm>
            <a:off x="3935682" y="2901512"/>
            <a:ext cx="1338828" cy="246221"/>
          </a:xfrm>
          <a:prstGeom prst="rect">
            <a:avLst/>
          </a:prstGeom>
          <a:noFill/>
        </p:spPr>
        <p:txBody>
          <a:bodyPr wrap="none" rtlCol="0">
            <a:spAutoFit/>
          </a:bodyPr>
          <a:lstStyle/>
          <a:p>
            <a:r>
              <a:rPr kumimoji="1" lang="ja-JP" altLang="en-US" sz="1000" b="1"/>
              <a:t>・付け替え装備表示</a:t>
            </a:r>
          </a:p>
        </p:txBody>
      </p:sp>
      <p:sp>
        <p:nvSpPr>
          <p:cNvPr id="13" name="テキスト ボックス 12">
            <a:extLst>
              <a:ext uri="{FF2B5EF4-FFF2-40B4-BE49-F238E27FC236}">
                <a16:creationId xmlns:a16="http://schemas.microsoft.com/office/drawing/2014/main" id="{A9E7F086-E565-47AA-A93B-440FDA305007}"/>
              </a:ext>
            </a:extLst>
          </p:cNvPr>
          <p:cNvSpPr txBox="1"/>
          <p:nvPr/>
        </p:nvSpPr>
        <p:spPr>
          <a:xfrm>
            <a:off x="4241553" y="3146343"/>
            <a:ext cx="3134191" cy="707886"/>
          </a:xfrm>
          <a:prstGeom prst="rect">
            <a:avLst/>
          </a:prstGeom>
          <a:noFill/>
        </p:spPr>
        <p:txBody>
          <a:bodyPr wrap="none" rtlCol="0">
            <a:spAutoFit/>
          </a:bodyPr>
          <a:lstStyle/>
          <a:p>
            <a:r>
              <a:rPr kumimoji="1" lang="ja-JP" altLang="en-US" sz="1000"/>
              <a:t>ＴＲカードの場合は付け替える枚数を表記する。</a:t>
            </a:r>
            <a:endParaRPr kumimoji="1" lang="en-US" altLang="ja-JP" sz="1000"/>
          </a:p>
          <a:p>
            <a:r>
              <a:rPr kumimoji="1" lang="ja-JP" altLang="en-US" sz="1000"/>
              <a:t>枚数が少ない場合はセンタリングで表示する。</a:t>
            </a:r>
            <a:endParaRPr kumimoji="1" lang="en-US" altLang="ja-JP" sz="1000"/>
          </a:p>
          <a:p>
            <a:endParaRPr kumimoji="1" lang="en-US" altLang="ja-JP" sz="1000"/>
          </a:p>
          <a:p>
            <a:r>
              <a:rPr kumimoji="1" lang="ja-JP" altLang="en-US" sz="1000"/>
              <a:t>武器の場合は１枚だけなので、下記のようになる。</a:t>
            </a:r>
            <a:endParaRPr kumimoji="1" lang="en-US" altLang="ja-JP" sz="1000"/>
          </a:p>
        </p:txBody>
      </p:sp>
      <p:pic>
        <p:nvPicPr>
          <p:cNvPr id="2" name="図 1">
            <a:extLst>
              <a:ext uri="{FF2B5EF4-FFF2-40B4-BE49-F238E27FC236}">
                <a16:creationId xmlns:a16="http://schemas.microsoft.com/office/drawing/2014/main" id="{4725E31C-AF2E-4968-BF12-CA48D4E315BD}"/>
              </a:ext>
            </a:extLst>
          </p:cNvPr>
          <p:cNvPicPr>
            <a:picLocks noChangeAspect="1"/>
          </p:cNvPicPr>
          <p:nvPr/>
        </p:nvPicPr>
        <p:blipFill>
          <a:blip r:embed="rId3"/>
          <a:stretch>
            <a:fillRect/>
          </a:stretch>
        </p:blipFill>
        <p:spPr>
          <a:xfrm>
            <a:off x="4146325" y="4010148"/>
            <a:ext cx="2256369" cy="2393813"/>
          </a:xfrm>
          <a:prstGeom prst="rect">
            <a:avLst/>
          </a:prstGeom>
        </p:spPr>
      </p:pic>
    </p:spTree>
    <p:extLst>
      <p:ext uri="{BB962C8B-B14F-4D97-AF65-F5344CB8AC3E}">
        <p14:creationId xmlns:p14="http://schemas.microsoft.com/office/powerpoint/2010/main" val="2922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ブルー が含まれている画像&#10;&#10;自動的に生成された説明">
            <a:extLst>
              <a:ext uri="{FF2B5EF4-FFF2-40B4-BE49-F238E27FC236}">
                <a16:creationId xmlns:a16="http://schemas.microsoft.com/office/drawing/2014/main" id="{7750F947-F912-4BB9-9E32-D27ACC291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3196"/>
            <a:ext cx="1997276"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co160.</a:t>
            </a:r>
            <a:r>
              <a:rPr kumimoji="1" lang="ja-JP" altLang="en-US" sz="1200" b="1" dirty="0"/>
              <a:t>装備セット画面（</a:t>
            </a:r>
            <a:r>
              <a:rPr kumimoji="1" lang="en-US" altLang="ja-JP" sz="1200" b="1" dirty="0"/>
              <a:t>1/2</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62461" y="1055117"/>
            <a:ext cx="1640130" cy="6530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643125" cy="200055"/>
          </a:xfrm>
          <a:prstGeom prst="rect">
            <a:avLst/>
          </a:prstGeom>
          <a:noFill/>
        </p:spPr>
        <p:txBody>
          <a:bodyPr wrap="none" rtlCol="0">
            <a:spAutoFit/>
          </a:bodyPr>
          <a:lstStyle/>
          <a:p>
            <a:r>
              <a:rPr kumimoji="1" lang="en-US" altLang="ja-JP" sz="700" dirty="0"/>
              <a:t>01</a:t>
            </a:r>
            <a:r>
              <a:rPr kumimoji="1" lang="ja-JP" altLang="en-US" sz="700" dirty="0"/>
              <a:t>武器画像</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955089"/>
            <a:ext cx="877163" cy="246221"/>
          </a:xfrm>
          <a:prstGeom prst="rect">
            <a:avLst/>
          </a:prstGeom>
          <a:noFill/>
        </p:spPr>
        <p:txBody>
          <a:bodyPr wrap="none" rtlCol="0">
            <a:spAutoFit/>
          </a:bodyPr>
          <a:lstStyle/>
          <a:p>
            <a:r>
              <a:rPr kumimoji="1" lang="en-US" altLang="ja-JP" sz="1000" b="1" dirty="0"/>
              <a:t>01.</a:t>
            </a:r>
            <a:r>
              <a:rPr kumimoji="1" lang="ja-JP" altLang="en-US" sz="1000" b="1" dirty="0"/>
              <a:t>武器画像</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199920"/>
            <a:ext cx="1762021" cy="246221"/>
          </a:xfrm>
          <a:prstGeom prst="rect">
            <a:avLst/>
          </a:prstGeom>
          <a:noFill/>
        </p:spPr>
        <p:txBody>
          <a:bodyPr wrap="none" rtlCol="0">
            <a:spAutoFit/>
          </a:bodyPr>
          <a:lstStyle/>
          <a:p>
            <a:r>
              <a:rPr kumimoji="1" lang="ja-JP" altLang="en-US" sz="1000" dirty="0"/>
              <a:t>武器の画像</a:t>
            </a:r>
            <a:r>
              <a:rPr kumimoji="1" lang="en-US" altLang="ja-JP" sz="1000" dirty="0"/>
              <a:t>3D</a:t>
            </a:r>
            <a:r>
              <a:rPr kumimoji="1" lang="ja-JP" altLang="en-US" sz="1000" dirty="0"/>
              <a:t>が望ましい。</a:t>
            </a:r>
            <a:endParaRPr kumimoji="1" lang="en-US" altLang="ja-JP" sz="1000" dirty="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497830"/>
            <a:ext cx="748923" cy="246221"/>
          </a:xfrm>
          <a:prstGeom prst="rect">
            <a:avLst/>
          </a:prstGeom>
          <a:noFill/>
        </p:spPr>
        <p:txBody>
          <a:bodyPr wrap="none" rtlCol="0">
            <a:spAutoFit/>
          </a:bodyPr>
          <a:lstStyle/>
          <a:p>
            <a:r>
              <a:rPr kumimoji="1" lang="en-US" altLang="ja-JP" sz="1000" b="1" dirty="0"/>
              <a:t>02.</a:t>
            </a:r>
            <a:r>
              <a:rPr kumimoji="1" lang="ja-JP" altLang="en-US" sz="1000" b="1" dirty="0"/>
              <a:t>武器名</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742661"/>
            <a:ext cx="1595309" cy="246221"/>
          </a:xfrm>
          <a:prstGeom prst="rect">
            <a:avLst/>
          </a:prstGeom>
          <a:noFill/>
        </p:spPr>
        <p:txBody>
          <a:bodyPr wrap="none" rtlCol="0">
            <a:spAutoFit/>
          </a:bodyPr>
          <a:lstStyle/>
          <a:p>
            <a:r>
              <a:rPr kumimoji="1" lang="ja-JP" altLang="en-US" sz="1000" dirty="0"/>
              <a:t>武器の名前のテキスト。</a:t>
            </a:r>
            <a:endParaRPr kumimoji="1" lang="en-US" altLang="ja-JP" sz="1000" dirty="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016517"/>
            <a:ext cx="748923" cy="246221"/>
          </a:xfrm>
          <a:prstGeom prst="rect">
            <a:avLst/>
          </a:prstGeom>
          <a:noFill/>
        </p:spPr>
        <p:txBody>
          <a:bodyPr wrap="none" rtlCol="0">
            <a:spAutoFit/>
          </a:bodyPr>
          <a:lstStyle/>
          <a:p>
            <a:r>
              <a:rPr kumimoji="1" lang="en-US" altLang="ja-JP" sz="1000" b="1" dirty="0"/>
              <a:t>03.</a:t>
            </a:r>
            <a:r>
              <a:rPr kumimoji="1" lang="ja-JP" altLang="en-US" sz="1000" b="1" dirty="0"/>
              <a:t>武器種</a:t>
            </a:r>
            <a:endParaRPr kumimoji="1" lang="ja-JP" altLang="en-US" sz="1000" b="1" dirty="0">
              <a:solidFill>
                <a:schemeClr val="bg1">
                  <a:lumMod val="75000"/>
                </a:schemeClr>
              </a:solidFill>
            </a:endParaRP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261348"/>
            <a:ext cx="4460647" cy="246221"/>
          </a:xfrm>
          <a:prstGeom prst="rect">
            <a:avLst/>
          </a:prstGeom>
          <a:noFill/>
        </p:spPr>
        <p:txBody>
          <a:bodyPr wrap="square" rtlCol="0">
            <a:spAutoFit/>
          </a:bodyPr>
          <a:lstStyle/>
          <a:p>
            <a:r>
              <a:rPr kumimoji="1" lang="ja-JP" altLang="en-US" sz="1000" dirty="0"/>
              <a:t>武器種アイコンと武器種名。</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554759"/>
            <a:ext cx="1261884" cy="246221"/>
          </a:xfrm>
          <a:prstGeom prst="rect">
            <a:avLst/>
          </a:prstGeom>
          <a:noFill/>
        </p:spPr>
        <p:txBody>
          <a:bodyPr wrap="none" rtlCol="0">
            <a:spAutoFit/>
          </a:bodyPr>
          <a:lstStyle/>
          <a:p>
            <a:r>
              <a:rPr kumimoji="1" lang="en-US" altLang="ja-JP" sz="1000" b="1" dirty="0"/>
              <a:t>04.</a:t>
            </a:r>
            <a:r>
              <a:rPr kumimoji="1" lang="ja-JP" altLang="en-US" sz="1000" b="1" dirty="0"/>
              <a:t>武器パラメータ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2799590"/>
            <a:ext cx="3518912" cy="553998"/>
          </a:xfrm>
          <a:prstGeom prst="rect">
            <a:avLst/>
          </a:prstGeom>
          <a:noFill/>
        </p:spPr>
        <p:txBody>
          <a:bodyPr wrap="none" rtlCol="0">
            <a:spAutoFit/>
          </a:bodyPr>
          <a:lstStyle/>
          <a:p>
            <a:r>
              <a:rPr kumimoji="1" lang="ja-JP" altLang="en-US" sz="1000" dirty="0"/>
              <a:t>武器のパラメータと、装備を変えたときの変化値。</a:t>
            </a:r>
            <a:endParaRPr kumimoji="1" lang="en-US" altLang="ja-JP" sz="1000" dirty="0"/>
          </a:p>
          <a:p>
            <a:r>
              <a:rPr kumimoji="1" lang="ja-JP" altLang="en-US" sz="1000" dirty="0"/>
              <a:t>本画面に来た際は、今の武器が選ばれている状態なので、</a:t>
            </a:r>
            <a:endParaRPr kumimoji="1" lang="en-US" altLang="ja-JP" sz="1000" dirty="0"/>
          </a:p>
          <a:p>
            <a:r>
              <a:rPr kumimoji="1" lang="ja-JP" altLang="en-US" sz="1000" dirty="0"/>
              <a:t>変化後の数字は変化前の数字と同じになる。</a:t>
            </a:r>
            <a:endParaRPr kumimoji="1" lang="en-US" altLang="ja-JP" sz="1000" dirty="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01410"/>
            <a:ext cx="1261884" cy="246221"/>
          </a:xfrm>
          <a:prstGeom prst="rect">
            <a:avLst/>
          </a:prstGeom>
          <a:noFill/>
        </p:spPr>
        <p:txBody>
          <a:bodyPr wrap="none" rtlCol="0">
            <a:noAutofit/>
          </a:bodyPr>
          <a:lstStyle/>
          <a:p>
            <a:r>
              <a:rPr kumimoji="1" lang="en-US" altLang="ja-JP" sz="1000" b="1" dirty="0"/>
              <a:t>06.</a:t>
            </a:r>
            <a:r>
              <a:rPr kumimoji="1" lang="ja-JP" altLang="en-US" sz="1000" b="1" dirty="0"/>
              <a:t>装備パーツ</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646241"/>
            <a:ext cx="3903633" cy="400110"/>
          </a:xfrm>
          <a:prstGeom prst="rect">
            <a:avLst/>
          </a:prstGeom>
          <a:noFill/>
        </p:spPr>
        <p:txBody>
          <a:bodyPr wrap="none" rtlCol="0">
            <a:spAutoFit/>
          </a:bodyPr>
          <a:lstStyle/>
          <a:p>
            <a:r>
              <a:rPr kumimoji="1" lang="ja-JP" altLang="en-US" sz="1000" dirty="0"/>
              <a:t>装備しているパーツのアイコンとそのレア度。</a:t>
            </a:r>
            <a:endParaRPr kumimoji="1" lang="en-US" altLang="ja-JP" sz="1000" dirty="0"/>
          </a:p>
          <a:p>
            <a:r>
              <a:rPr kumimoji="1" lang="ja-JP" altLang="en-US" sz="1000" dirty="0"/>
              <a:t>このアイコンをタップするとタブはパーツに自動で切り替わる。</a:t>
            </a:r>
            <a:endParaRPr kumimoji="1" lang="en-US" altLang="ja-JP" sz="1000" dirty="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931437" y="1357520"/>
            <a:ext cx="971154" cy="27508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a:off x="2649894" y="1803341"/>
            <a:ext cx="252697" cy="3824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2078404" y="1589662"/>
            <a:ext cx="824187" cy="2328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154156" y="2109012"/>
            <a:ext cx="748435" cy="542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a:off x="1595535" y="2228082"/>
            <a:ext cx="1307056" cy="662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57492"/>
            <a:ext cx="579005" cy="200055"/>
          </a:xfrm>
          <a:prstGeom prst="rect">
            <a:avLst/>
          </a:prstGeom>
          <a:noFill/>
        </p:spPr>
        <p:txBody>
          <a:bodyPr wrap="none" rtlCol="0">
            <a:spAutoFit/>
          </a:bodyPr>
          <a:lstStyle/>
          <a:p>
            <a:r>
              <a:rPr kumimoji="1" lang="en-US" altLang="ja-JP" sz="700" dirty="0"/>
              <a:t>02.</a:t>
            </a:r>
            <a:r>
              <a:rPr kumimoji="1" lang="ja-JP" altLang="en-US" sz="700" dirty="0"/>
              <a:t>武器名</a:t>
            </a:r>
            <a:endParaRPr kumimoji="1" lang="en-US" altLang="ja-JP" sz="700" dirty="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489634"/>
            <a:ext cx="579005" cy="200055"/>
          </a:xfrm>
          <a:prstGeom prst="rect">
            <a:avLst/>
          </a:prstGeom>
          <a:noFill/>
        </p:spPr>
        <p:txBody>
          <a:bodyPr wrap="none" rtlCol="0">
            <a:spAutoFit/>
          </a:bodyPr>
          <a:lstStyle/>
          <a:p>
            <a:r>
              <a:rPr kumimoji="1" lang="en-US" altLang="ja-JP" sz="700" dirty="0"/>
              <a:t>03.</a:t>
            </a:r>
            <a:r>
              <a:rPr kumimoji="1" lang="ja-JP" altLang="en-US" sz="700" dirty="0"/>
              <a:t>武器種</a:t>
            </a:r>
            <a:endParaRPr kumimoji="1" lang="en-US" altLang="ja-JP" sz="700" dirty="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741558"/>
            <a:ext cx="758541" cy="200055"/>
          </a:xfrm>
          <a:prstGeom prst="rect">
            <a:avLst/>
          </a:prstGeom>
          <a:noFill/>
        </p:spPr>
        <p:txBody>
          <a:bodyPr wrap="none" rtlCol="0">
            <a:spAutoFit/>
          </a:bodyPr>
          <a:lstStyle/>
          <a:p>
            <a:r>
              <a:rPr kumimoji="1" lang="en-US" altLang="ja-JP" sz="700" dirty="0"/>
              <a:t>04.</a:t>
            </a:r>
            <a:r>
              <a:rPr kumimoji="1" lang="ja-JP" altLang="en-US" sz="700" dirty="0"/>
              <a:t>武器レベル</a:t>
            </a:r>
            <a:endParaRPr kumimoji="1" lang="en-US" altLang="ja-JP" sz="700" dirty="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08984"/>
            <a:ext cx="938077" cy="200055"/>
          </a:xfrm>
          <a:prstGeom prst="rect">
            <a:avLst/>
          </a:prstGeom>
          <a:noFill/>
        </p:spPr>
        <p:txBody>
          <a:bodyPr wrap="none" rtlCol="0">
            <a:spAutoFit/>
          </a:bodyPr>
          <a:lstStyle/>
          <a:p>
            <a:r>
              <a:rPr kumimoji="1" lang="en-US" altLang="ja-JP" sz="700" dirty="0"/>
              <a:t>05.</a:t>
            </a:r>
            <a:r>
              <a:rPr kumimoji="1" lang="ja-JP" altLang="en-US" sz="700" dirty="0"/>
              <a:t>武器パラメータ</a:t>
            </a:r>
            <a:endParaRPr kumimoji="1" lang="en-US" altLang="ja-JP" sz="700" dirty="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194269"/>
            <a:ext cx="758541" cy="200055"/>
          </a:xfrm>
          <a:prstGeom prst="rect">
            <a:avLst/>
          </a:prstGeom>
          <a:noFill/>
        </p:spPr>
        <p:txBody>
          <a:bodyPr wrap="none" rtlCol="0">
            <a:spAutoFit/>
          </a:bodyPr>
          <a:lstStyle/>
          <a:p>
            <a:r>
              <a:rPr kumimoji="1" lang="en-US" altLang="ja-JP" sz="700" dirty="0"/>
              <a:t>06.</a:t>
            </a:r>
            <a:r>
              <a:rPr kumimoji="1" lang="ja-JP" altLang="en-US" sz="700" dirty="0"/>
              <a:t>装備パーツ</a:t>
            </a:r>
            <a:endParaRPr kumimoji="1" lang="en-US" altLang="ja-JP" sz="700" dirty="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080010"/>
            <a:ext cx="1261884" cy="246221"/>
          </a:xfrm>
          <a:prstGeom prst="rect">
            <a:avLst/>
          </a:prstGeom>
          <a:noFill/>
        </p:spPr>
        <p:txBody>
          <a:bodyPr wrap="none" rtlCol="0">
            <a:noAutofit/>
          </a:bodyPr>
          <a:lstStyle/>
          <a:p>
            <a:r>
              <a:rPr kumimoji="1" lang="en-US" altLang="ja-JP" sz="1000" b="1" dirty="0">
                <a:latin typeface="+mn-ea"/>
              </a:rPr>
              <a:t>07.</a:t>
            </a:r>
            <a:r>
              <a:rPr kumimoji="1" lang="ja-JP" altLang="en-US" sz="1000" b="1" dirty="0">
                <a:latin typeface="+mn-ea"/>
              </a:rPr>
              <a:t>装備結晶</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324841"/>
            <a:ext cx="3775393" cy="1015663"/>
          </a:xfrm>
          <a:prstGeom prst="rect">
            <a:avLst/>
          </a:prstGeom>
          <a:noFill/>
        </p:spPr>
        <p:txBody>
          <a:bodyPr wrap="none" rtlCol="0">
            <a:spAutoFit/>
          </a:bodyPr>
          <a:lstStyle/>
          <a:p>
            <a:r>
              <a:rPr kumimoji="1" lang="ja-JP" altLang="en-US" sz="1000" dirty="0"/>
              <a:t>結晶アイコンの状態は</a:t>
            </a:r>
            <a:endParaRPr kumimoji="1" lang="en-US" altLang="ja-JP" sz="1000" dirty="0"/>
          </a:p>
          <a:p>
            <a:r>
              <a:rPr kumimoji="1" lang="ja-JP" altLang="en-US" sz="1000" dirty="0"/>
              <a:t>　・装備中</a:t>
            </a:r>
            <a:endParaRPr kumimoji="1" lang="en-US" altLang="ja-JP" sz="1000" dirty="0"/>
          </a:p>
          <a:p>
            <a:r>
              <a:rPr kumimoji="1" lang="ja-JP" altLang="en-US" sz="1000" dirty="0"/>
              <a:t>　・空き</a:t>
            </a:r>
            <a:endParaRPr kumimoji="1" lang="en-US" altLang="ja-JP" sz="1000" dirty="0"/>
          </a:p>
          <a:p>
            <a:r>
              <a:rPr kumimoji="1" lang="ja-JP" altLang="en-US" sz="1000" dirty="0"/>
              <a:t>　・スロットがない</a:t>
            </a:r>
            <a:endParaRPr kumimoji="1" lang="en-US" altLang="ja-JP" sz="1000" dirty="0"/>
          </a:p>
          <a:p>
            <a:r>
              <a:rPr kumimoji="1" lang="ja-JP" altLang="en-US" sz="1000" dirty="0"/>
              <a:t>の３状態がある。</a:t>
            </a:r>
            <a:endParaRPr kumimoji="1" lang="en-US" altLang="ja-JP" sz="1000" dirty="0"/>
          </a:p>
          <a:p>
            <a:r>
              <a:rPr kumimoji="1" lang="ja-JP" altLang="en-US" sz="1000" dirty="0"/>
              <a:t>このアイコンをタップするとタブは結晶に自動で切り替わる。</a:t>
            </a:r>
            <a:endParaRPr kumimoji="1" lang="en-US" altLang="ja-JP" sz="1000" dirty="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a:off x="1459094" y="2568750"/>
            <a:ext cx="1443497" cy="1088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479603"/>
            <a:ext cx="668773" cy="200055"/>
          </a:xfrm>
          <a:prstGeom prst="rect">
            <a:avLst/>
          </a:prstGeom>
          <a:noFill/>
        </p:spPr>
        <p:txBody>
          <a:bodyPr wrap="none" rtlCol="0">
            <a:spAutoFit/>
          </a:bodyPr>
          <a:lstStyle/>
          <a:p>
            <a:r>
              <a:rPr kumimoji="1" lang="en-US" altLang="ja-JP" sz="700" dirty="0"/>
              <a:t>07.</a:t>
            </a:r>
            <a:r>
              <a:rPr kumimoji="1" lang="ja-JP" altLang="en-US" sz="700" dirty="0"/>
              <a:t>装備結晶</a:t>
            </a:r>
            <a:endParaRPr kumimoji="1" lang="en-US" altLang="ja-JP" sz="700" dirty="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892347" y="2761669"/>
            <a:ext cx="668773" cy="200055"/>
          </a:xfrm>
          <a:prstGeom prst="rect">
            <a:avLst/>
          </a:prstGeom>
          <a:noFill/>
        </p:spPr>
        <p:txBody>
          <a:bodyPr wrap="none" rtlCol="0">
            <a:spAutoFit/>
          </a:bodyPr>
          <a:lstStyle/>
          <a:p>
            <a:r>
              <a:rPr kumimoji="1" lang="en-US" altLang="ja-JP" sz="700" dirty="0"/>
              <a:t>08.</a:t>
            </a:r>
            <a:r>
              <a:rPr kumimoji="1" lang="ja-JP" altLang="en-US" sz="700" dirty="0"/>
              <a:t>結晶効果</a:t>
            </a:r>
            <a:endParaRPr kumimoji="1" lang="en-US" altLang="ja-JP" sz="700" dirty="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1931437" y="2722453"/>
            <a:ext cx="960910" cy="1392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069457"/>
            <a:ext cx="489236" cy="200055"/>
          </a:xfrm>
          <a:prstGeom prst="rect">
            <a:avLst/>
          </a:prstGeom>
          <a:noFill/>
        </p:spPr>
        <p:txBody>
          <a:bodyPr wrap="none" rtlCol="0">
            <a:spAutoFit/>
          </a:bodyPr>
          <a:lstStyle/>
          <a:p>
            <a:r>
              <a:rPr kumimoji="1" lang="en-US" altLang="ja-JP" sz="700" dirty="0"/>
              <a:t>09.</a:t>
            </a:r>
            <a:r>
              <a:rPr kumimoji="1" lang="ja-JP" altLang="en-US" sz="700" dirty="0"/>
              <a:t>タブ</a:t>
            </a:r>
            <a:endParaRPr kumimoji="1" lang="en-US" altLang="ja-JP" sz="700" dirty="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a:off x="1841502" y="2993387"/>
            <a:ext cx="1061089" cy="1760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375043"/>
            <a:ext cx="848309" cy="200055"/>
          </a:xfrm>
          <a:prstGeom prst="rect">
            <a:avLst/>
          </a:prstGeom>
          <a:noFill/>
        </p:spPr>
        <p:txBody>
          <a:bodyPr wrap="none" rtlCol="0">
            <a:spAutoFit/>
          </a:bodyPr>
          <a:lstStyle/>
          <a:p>
            <a:r>
              <a:rPr kumimoji="1" lang="en-US" altLang="ja-JP" sz="700" dirty="0"/>
              <a:t>10.</a:t>
            </a:r>
            <a:r>
              <a:rPr kumimoji="1" lang="ja-JP" altLang="en-US" sz="700" dirty="0"/>
              <a:t>武器アイコン</a:t>
            </a:r>
            <a:endParaRPr kumimoji="1" lang="en-US" altLang="ja-JP" sz="700" dirty="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a:off x="1959952" y="3315677"/>
            <a:ext cx="942639" cy="159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619202"/>
            <a:ext cx="758541" cy="200055"/>
          </a:xfrm>
          <a:prstGeom prst="rect">
            <a:avLst/>
          </a:prstGeom>
          <a:noFill/>
        </p:spPr>
        <p:txBody>
          <a:bodyPr wrap="none" rtlCol="0">
            <a:spAutoFit/>
          </a:bodyPr>
          <a:lstStyle/>
          <a:p>
            <a:r>
              <a:rPr kumimoji="1" lang="en-US" altLang="ja-JP" sz="700" dirty="0"/>
              <a:t>11.</a:t>
            </a:r>
            <a:r>
              <a:rPr kumimoji="1" lang="ja-JP" altLang="en-US" sz="700" dirty="0"/>
              <a:t>装備中武器</a:t>
            </a:r>
            <a:endParaRPr kumimoji="1" lang="en-US" altLang="ja-JP" sz="700" dirty="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370182" y="3503107"/>
            <a:ext cx="1532409" cy="21612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3890685"/>
            <a:ext cx="579005" cy="200055"/>
          </a:xfrm>
          <a:prstGeom prst="rect">
            <a:avLst/>
          </a:prstGeom>
          <a:noFill/>
        </p:spPr>
        <p:txBody>
          <a:bodyPr wrap="none" rtlCol="0">
            <a:spAutoFit/>
          </a:bodyPr>
          <a:lstStyle/>
          <a:p>
            <a:r>
              <a:rPr kumimoji="1" lang="en-US" altLang="ja-JP" sz="700" dirty="0"/>
              <a:t>12.</a:t>
            </a:r>
            <a:r>
              <a:rPr kumimoji="1" lang="ja-JP" altLang="en-US" sz="700" dirty="0"/>
              <a:t>所持数</a:t>
            </a:r>
            <a:endParaRPr kumimoji="1" lang="en-US" altLang="ja-JP" sz="700" dirty="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487796" y="3990713"/>
            <a:ext cx="414795" cy="2339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26686"/>
            <a:ext cx="710451" cy="200055"/>
          </a:xfrm>
          <a:prstGeom prst="rect">
            <a:avLst/>
          </a:prstGeom>
          <a:noFill/>
        </p:spPr>
        <p:txBody>
          <a:bodyPr wrap="none" rtlCol="0">
            <a:spAutoFit/>
          </a:bodyPr>
          <a:lstStyle/>
          <a:p>
            <a:r>
              <a:rPr kumimoji="1" lang="en-US" altLang="ja-JP" sz="700" dirty="0"/>
              <a:t>13.OK</a:t>
            </a:r>
            <a:r>
              <a:rPr kumimoji="1" lang="ja-JP" altLang="en-US" sz="700" dirty="0"/>
              <a:t>ボタン</a:t>
            </a:r>
            <a:endParaRPr kumimoji="1" lang="en-US" altLang="ja-JP" sz="700" dirty="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92749"/>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89573" y="5341792"/>
            <a:ext cx="1261884" cy="246221"/>
          </a:xfrm>
          <a:prstGeom prst="rect">
            <a:avLst/>
          </a:prstGeom>
          <a:noFill/>
        </p:spPr>
        <p:txBody>
          <a:bodyPr wrap="none" rtlCol="0">
            <a:noAutofit/>
          </a:bodyPr>
          <a:lstStyle/>
          <a:p>
            <a:r>
              <a:rPr kumimoji="1" lang="en-US" altLang="ja-JP" sz="1000" b="1" dirty="0">
                <a:latin typeface="+mn-ea"/>
              </a:rPr>
              <a:t>08.</a:t>
            </a:r>
            <a:r>
              <a:rPr kumimoji="1" lang="ja-JP" altLang="en-US" sz="1000" b="1" dirty="0">
                <a:latin typeface="+mn-ea"/>
              </a:rPr>
              <a:t>結晶効果</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82016" y="5586623"/>
            <a:ext cx="3262432" cy="400110"/>
          </a:xfrm>
          <a:prstGeom prst="rect">
            <a:avLst/>
          </a:prstGeom>
          <a:noFill/>
        </p:spPr>
        <p:txBody>
          <a:bodyPr wrap="none" rtlCol="0">
            <a:spAutoFit/>
          </a:bodyPr>
          <a:lstStyle/>
          <a:p>
            <a:r>
              <a:rPr kumimoji="1" lang="ja-JP" altLang="en-US" sz="1000" dirty="0"/>
              <a:t>結晶名と結晶の効果。</a:t>
            </a:r>
            <a:endParaRPr kumimoji="1" lang="en-US" altLang="ja-JP" sz="1000" dirty="0"/>
          </a:p>
          <a:p>
            <a:r>
              <a:rPr kumimoji="1" lang="ja-JP" altLang="en-US" sz="1000" dirty="0"/>
              <a:t>文が長くなっても対応できるようにスクロール対応。</a:t>
            </a:r>
            <a:endParaRPr kumimoji="1" lang="en-US" altLang="ja-JP" sz="1000" dirty="0"/>
          </a:p>
        </p:txBody>
      </p:sp>
    </p:spTree>
    <p:extLst>
      <p:ext uri="{BB962C8B-B14F-4D97-AF65-F5344CB8AC3E}">
        <p14:creationId xmlns:p14="http://schemas.microsoft.com/office/powerpoint/2010/main" val="256836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ブルー が含まれている画像&#10;&#10;自動的に生成された説明">
            <a:extLst>
              <a:ext uri="{FF2B5EF4-FFF2-40B4-BE49-F238E27FC236}">
                <a16:creationId xmlns:a16="http://schemas.microsoft.com/office/drawing/2014/main" id="{7750F947-F912-4BB9-9E32-D27ACC291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84" y="903196"/>
            <a:ext cx="1997276"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co160.</a:t>
            </a:r>
            <a:r>
              <a:rPr kumimoji="1" lang="ja-JP" altLang="en-US" sz="1200" b="1" dirty="0"/>
              <a:t>装備セット画面（</a:t>
            </a:r>
            <a:r>
              <a:rPr kumimoji="1" lang="en-US" altLang="ja-JP" sz="1200" b="1" dirty="0"/>
              <a:t>2/2</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20191227</a:t>
            </a:r>
            <a:r>
              <a:rPr kumimoji="1" lang="ja-JP" altLang="en-US" sz="1000" b="1" dirty="0">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62461" y="1055117"/>
            <a:ext cx="1640130" cy="6530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643125" cy="200055"/>
          </a:xfrm>
          <a:prstGeom prst="rect">
            <a:avLst/>
          </a:prstGeom>
          <a:noFill/>
        </p:spPr>
        <p:txBody>
          <a:bodyPr wrap="none" rtlCol="0">
            <a:spAutoFit/>
          </a:bodyPr>
          <a:lstStyle/>
          <a:p>
            <a:r>
              <a:rPr kumimoji="1" lang="en-US" altLang="ja-JP" sz="700" dirty="0"/>
              <a:t>01</a:t>
            </a:r>
            <a:r>
              <a:rPr kumimoji="1" lang="ja-JP" altLang="en-US" sz="700" dirty="0"/>
              <a:t>武器画像</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955089"/>
            <a:ext cx="620683" cy="246221"/>
          </a:xfrm>
          <a:prstGeom prst="rect">
            <a:avLst/>
          </a:prstGeom>
          <a:noFill/>
        </p:spPr>
        <p:txBody>
          <a:bodyPr wrap="none" rtlCol="0">
            <a:spAutoFit/>
          </a:bodyPr>
          <a:lstStyle/>
          <a:p>
            <a:r>
              <a:rPr kumimoji="1" lang="en-US" altLang="ja-JP" sz="1000" b="1" dirty="0"/>
              <a:t>09.</a:t>
            </a:r>
            <a:r>
              <a:rPr kumimoji="1" lang="ja-JP" altLang="en-US" sz="1000" b="1" dirty="0"/>
              <a:t>タブ</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199920"/>
            <a:ext cx="3134191" cy="1323439"/>
          </a:xfrm>
          <a:prstGeom prst="rect">
            <a:avLst/>
          </a:prstGeom>
          <a:noFill/>
        </p:spPr>
        <p:txBody>
          <a:bodyPr wrap="none" rtlCol="0">
            <a:spAutoFit/>
          </a:bodyPr>
          <a:lstStyle/>
          <a:p>
            <a:r>
              <a:rPr kumimoji="1" lang="ja-JP" altLang="en-US" sz="1000" dirty="0">
                <a:latin typeface="+mn-ea"/>
              </a:rPr>
              <a:t>ここでは武器、パーツ、結晶の一覧に切り替わる。</a:t>
            </a:r>
            <a:endParaRPr kumimoji="1" lang="en-US" altLang="ja-JP" sz="1000" dirty="0">
              <a:latin typeface="+mn-ea"/>
            </a:endParaRPr>
          </a:p>
          <a:p>
            <a:r>
              <a:rPr kumimoji="1" lang="ja-JP" altLang="en-US" sz="1000" dirty="0">
                <a:latin typeface="+mn-ea"/>
              </a:rPr>
              <a:t>切り替わった際の仕様は</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強化仕様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r>
              <a:rPr kumimoji="1" lang="ja-JP" altLang="en-US" sz="1000" dirty="0">
                <a:latin typeface="+mn-ea"/>
              </a:rPr>
              <a:t>を参照。</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タブは３つ。</a:t>
            </a:r>
            <a:endParaRPr kumimoji="1" lang="en-US" altLang="ja-JP" sz="1000" dirty="0">
              <a:latin typeface="+mn-ea"/>
            </a:endParaRPr>
          </a:p>
          <a:p>
            <a:r>
              <a:rPr kumimoji="1" lang="ja-JP" altLang="en-US" sz="1000" dirty="0">
                <a:latin typeface="+mn-ea"/>
              </a:rPr>
              <a:t>　・武器</a:t>
            </a:r>
            <a:endParaRPr kumimoji="1" lang="en-US" altLang="ja-JP" sz="1000" dirty="0">
              <a:latin typeface="+mn-ea"/>
            </a:endParaRPr>
          </a:p>
          <a:p>
            <a:r>
              <a:rPr kumimoji="1" lang="ja-JP" altLang="en-US" sz="1000" dirty="0">
                <a:latin typeface="+mn-ea"/>
              </a:rPr>
              <a:t>　・パーツ</a:t>
            </a:r>
            <a:endParaRPr kumimoji="1" lang="en-US" altLang="ja-JP" sz="1000" dirty="0">
              <a:latin typeface="+mn-ea"/>
            </a:endParaRPr>
          </a:p>
          <a:p>
            <a:r>
              <a:rPr kumimoji="1" lang="ja-JP" altLang="en-US" sz="1000" dirty="0">
                <a:latin typeface="+mn-ea"/>
              </a:rPr>
              <a:t>　・結晶</a:t>
            </a:r>
            <a:endParaRPr kumimoji="1" lang="en-US" altLang="ja-JP" sz="1000" dirty="0">
              <a:latin typeface="+mn-ea"/>
            </a:endParaRP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528970"/>
            <a:ext cx="1133644" cy="246221"/>
          </a:xfrm>
          <a:prstGeom prst="rect">
            <a:avLst/>
          </a:prstGeom>
          <a:noFill/>
        </p:spPr>
        <p:txBody>
          <a:bodyPr wrap="none" rtlCol="0">
            <a:spAutoFit/>
          </a:bodyPr>
          <a:lstStyle/>
          <a:p>
            <a:r>
              <a:rPr kumimoji="1" lang="en-US" altLang="ja-JP" sz="1000" b="1" dirty="0"/>
              <a:t>10.</a:t>
            </a:r>
            <a:r>
              <a:rPr kumimoji="1" lang="ja-JP" altLang="en-US" sz="1000" b="1" dirty="0"/>
              <a:t>武器アイコン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2773801"/>
            <a:ext cx="4544834" cy="1785104"/>
          </a:xfrm>
          <a:prstGeom prst="rect">
            <a:avLst/>
          </a:prstGeom>
          <a:noFill/>
        </p:spPr>
        <p:txBody>
          <a:bodyPr wrap="none" rtlCol="0">
            <a:spAutoFit/>
          </a:bodyPr>
          <a:lstStyle/>
          <a:p>
            <a:r>
              <a:rPr kumimoji="1" lang="ja-JP" altLang="en-US" sz="1000" dirty="0"/>
              <a:t>所持している武器（パーツ、結晶）のアイコン一覧。</a:t>
            </a:r>
            <a:endParaRPr kumimoji="1" lang="en-US" altLang="ja-JP" sz="1000" dirty="0"/>
          </a:p>
          <a:p>
            <a:r>
              <a:rPr kumimoji="1" lang="ja-JP" altLang="en-US" sz="1000" dirty="0"/>
              <a:t>現在装備しているもののアイコンがリストの一番上に来るようにする。</a:t>
            </a:r>
            <a:endParaRPr kumimoji="1" lang="en-US" altLang="ja-JP" sz="1000" dirty="0"/>
          </a:p>
          <a:p>
            <a:endParaRPr kumimoji="1" lang="en-US" altLang="ja-JP" sz="1000" dirty="0"/>
          </a:p>
          <a:p>
            <a:r>
              <a:rPr kumimoji="1" lang="ja-JP" altLang="en-US" sz="1000" dirty="0"/>
              <a:t>タブで表示を切り替えてアイコンをタップした際の挙動は、</a:t>
            </a:r>
            <a:endParaRPr kumimoji="1" lang="en-US" altLang="ja-JP" sz="1000" dirty="0"/>
          </a:p>
          <a:p>
            <a:endParaRPr kumimoji="1" lang="en-US" altLang="ja-JP" sz="1000" dirty="0"/>
          </a:p>
          <a:p>
            <a:r>
              <a:rPr kumimoji="1" lang="en-US" altLang="ja-JP" sz="1000" dirty="0"/>
              <a:t>1</a:t>
            </a:r>
            <a:r>
              <a:rPr kumimoji="1" lang="ja-JP" altLang="en-US" sz="1000" dirty="0"/>
              <a:t>．空きがあればセットする。</a:t>
            </a:r>
            <a:endParaRPr kumimoji="1" lang="en-US" altLang="ja-JP" sz="1000" dirty="0"/>
          </a:p>
          <a:p>
            <a:r>
              <a:rPr kumimoji="1" lang="en-US" altLang="ja-JP" sz="1000" dirty="0"/>
              <a:t>2</a:t>
            </a:r>
            <a:r>
              <a:rPr kumimoji="1" lang="ja-JP" altLang="en-US" sz="1000" dirty="0"/>
              <a:t>．空きがなければ無反応。</a:t>
            </a:r>
            <a:endParaRPr kumimoji="1" lang="en-US" altLang="ja-JP" sz="1000" dirty="0"/>
          </a:p>
          <a:p>
            <a:endParaRPr kumimoji="1" lang="en-US" altLang="ja-JP" sz="1000" dirty="0"/>
          </a:p>
          <a:p>
            <a:r>
              <a:rPr kumimoji="1" lang="en-US" altLang="ja-JP" sz="1000" dirty="0"/>
              <a:t>※</a:t>
            </a:r>
            <a:r>
              <a:rPr kumimoji="1" lang="ja-JP" altLang="en-US" sz="1000" dirty="0"/>
              <a:t>自動で入れ替えはしない。パーツは入れ替えてもよさそうな気がするが、</a:t>
            </a:r>
            <a:endParaRPr kumimoji="1" lang="en-US" altLang="ja-JP" sz="1000" dirty="0"/>
          </a:p>
          <a:p>
            <a:r>
              <a:rPr kumimoji="1" lang="ja-JP" altLang="en-US" sz="1000" dirty="0"/>
              <a:t>　結晶が埋まっていた場合、どれと入れ替えるかの判断がつかない。</a:t>
            </a:r>
            <a:endParaRPr kumimoji="1" lang="en-US" altLang="ja-JP" sz="1000" dirty="0"/>
          </a:p>
          <a:p>
            <a:r>
              <a:rPr kumimoji="1" lang="ja-JP" altLang="en-US" sz="1000" dirty="0"/>
              <a:t>　結晶と動作を統一するためにパーツも入れ替えを行わない。</a:t>
            </a:r>
            <a:endParaRPr kumimoji="1" lang="en-US" altLang="ja-JP" sz="1000" dirty="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931437" y="1357520"/>
            <a:ext cx="971154" cy="27508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a:off x="2649894" y="1803341"/>
            <a:ext cx="252697" cy="3824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2078404" y="1589662"/>
            <a:ext cx="824187" cy="2328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154156" y="2109012"/>
            <a:ext cx="748435" cy="542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a:off x="1595535" y="2228082"/>
            <a:ext cx="1307056" cy="662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57492"/>
            <a:ext cx="579005" cy="200055"/>
          </a:xfrm>
          <a:prstGeom prst="rect">
            <a:avLst/>
          </a:prstGeom>
          <a:noFill/>
        </p:spPr>
        <p:txBody>
          <a:bodyPr wrap="none" rtlCol="0">
            <a:spAutoFit/>
          </a:bodyPr>
          <a:lstStyle/>
          <a:p>
            <a:r>
              <a:rPr kumimoji="1" lang="en-US" altLang="ja-JP" sz="700" dirty="0"/>
              <a:t>02.</a:t>
            </a:r>
            <a:r>
              <a:rPr kumimoji="1" lang="ja-JP" altLang="en-US" sz="700" dirty="0"/>
              <a:t>武器名</a:t>
            </a:r>
            <a:endParaRPr kumimoji="1" lang="en-US" altLang="ja-JP" sz="700" dirty="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489634"/>
            <a:ext cx="579005" cy="200055"/>
          </a:xfrm>
          <a:prstGeom prst="rect">
            <a:avLst/>
          </a:prstGeom>
          <a:noFill/>
        </p:spPr>
        <p:txBody>
          <a:bodyPr wrap="none" rtlCol="0">
            <a:spAutoFit/>
          </a:bodyPr>
          <a:lstStyle/>
          <a:p>
            <a:r>
              <a:rPr kumimoji="1" lang="en-US" altLang="ja-JP" sz="700" dirty="0"/>
              <a:t>03.</a:t>
            </a:r>
            <a:r>
              <a:rPr kumimoji="1" lang="ja-JP" altLang="en-US" sz="700" dirty="0"/>
              <a:t>武器種</a:t>
            </a:r>
            <a:endParaRPr kumimoji="1" lang="en-US" altLang="ja-JP" sz="700" dirty="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741558"/>
            <a:ext cx="758541" cy="200055"/>
          </a:xfrm>
          <a:prstGeom prst="rect">
            <a:avLst/>
          </a:prstGeom>
          <a:noFill/>
        </p:spPr>
        <p:txBody>
          <a:bodyPr wrap="none" rtlCol="0">
            <a:spAutoFit/>
          </a:bodyPr>
          <a:lstStyle/>
          <a:p>
            <a:r>
              <a:rPr kumimoji="1" lang="en-US" altLang="ja-JP" sz="700" dirty="0"/>
              <a:t>04.</a:t>
            </a:r>
            <a:r>
              <a:rPr kumimoji="1" lang="ja-JP" altLang="en-US" sz="700" dirty="0"/>
              <a:t>武器レベル</a:t>
            </a:r>
            <a:endParaRPr kumimoji="1" lang="en-US" altLang="ja-JP" sz="700" dirty="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08984"/>
            <a:ext cx="938077" cy="200055"/>
          </a:xfrm>
          <a:prstGeom prst="rect">
            <a:avLst/>
          </a:prstGeom>
          <a:noFill/>
        </p:spPr>
        <p:txBody>
          <a:bodyPr wrap="none" rtlCol="0">
            <a:spAutoFit/>
          </a:bodyPr>
          <a:lstStyle/>
          <a:p>
            <a:r>
              <a:rPr kumimoji="1" lang="en-US" altLang="ja-JP" sz="700" dirty="0"/>
              <a:t>05.</a:t>
            </a:r>
            <a:r>
              <a:rPr kumimoji="1" lang="ja-JP" altLang="en-US" sz="700" dirty="0"/>
              <a:t>武器パラメータ</a:t>
            </a:r>
            <a:endParaRPr kumimoji="1" lang="en-US" altLang="ja-JP" sz="700" dirty="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194269"/>
            <a:ext cx="758541" cy="200055"/>
          </a:xfrm>
          <a:prstGeom prst="rect">
            <a:avLst/>
          </a:prstGeom>
          <a:noFill/>
        </p:spPr>
        <p:txBody>
          <a:bodyPr wrap="none" rtlCol="0">
            <a:spAutoFit/>
          </a:bodyPr>
          <a:lstStyle/>
          <a:p>
            <a:r>
              <a:rPr kumimoji="1" lang="en-US" altLang="ja-JP" sz="700" dirty="0"/>
              <a:t>06.</a:t>
            </a:r>
            <a:r>
              <a:rPr kumimoji="1" lang="ja-JP" altLang="en-US" sz="700" dirty="0"/>
              <a:t>装備パーツ</a:t>
            </a:r>
            <a:endParaRPr kumimoji="1" lang="en-US" altLang="ja-JP" sz="700" dirty="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564504"/>
            <a:ext cx="1261884" cy="246221"/>
          </a:xfrm>
          <a:prstGeom prst="rect">
            <a:avLst/>
          </a:prstGeom>
          <a:noFill/>
        </p:spPr>
        <p:txBody>
          <a:bodyPr wrap="none" rtlCol="0">
            <a:noAutofit/>
          </a:bodyPr>
          <a:lstStyle/>
          <a:p>
            <a:r>
              <a:rPr kumimoji="1" lang="en-US" altLang="ja-JP" sz="1000" b="1" dirty="0">
                <a:latin typeface="+mn-ea"/>
              </a:rPr>
              <a:t>11.</a:t>
            </a:r>
            <a:r>
              <a:rPr kumimoji="1" lang="ja-JP" altLang="en-US" sz="1000" b="1" dirty="0">
                <a:latin typeface="+mn-ea"/>
              </a:rPr>
              <a:t>装備中武器</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809335"/>
            <a:ext cx="3647152" cy="707886"/>
          </a:xfrm>
          <a:prstGeom prst="rect">
            <a:avLst/>
          </a:prstGeom>
          <a:noFill/>
        </p:spPr>
        <p:txBody>
          <a:bodyPr wrap="none" rtlCol="0">
            <a:spAutoFit/>
          </a:bodyPr>
          <a:lstStyle/>
          <a:p>
            <a:r>
              <a:rPr kumimoji="1" lang="ja-JP" altLang="en-US" sz="1000" dirty="0"/>
              <a:t>同部隊のキャラが装備している武器はアイコンを表示する。</a:t>
            </a:r>
            <a:endParaRPr kumimoji="1" lang="en-US" altLang="ja-JP" sz="1000" dirty="0"/>
          </a:p>
          <a:p>
            <a:r>
              <a:rPr kumimoji="1" lang="ja-JP" altLang="en-US" sz="1000" dirty="0"/>
              <a:t>（図では暗転しているが、暗転しないように）</a:t>
            </a:r>
            <a:endParaRPr kumimoji="1" lang="en-US" altLang="ja-JP" sz="1000" dirty="0"/>
          </a:p>
          <a:p>
            <a:r>
              <a:rPr kumimoji="1" lang="ja-JP" altLang="en-US" sz="1000" dirty="0"/>
              <a:t>この武器も選択は可能。</a:t>
            </a:r>
            <a:endParaRPr kumimoji="1" lang="en-US" altLang="ja-JP" sz="1000" dirty="0"/>
          </a:p>
          <a:p>
            <a:r>
              <a:rPr kumimoji="1" lang="ja-JP" altLang="en-US" sz="1000" dirty="0"/>
              <a:t>（</a:t>
            </a:r>
            <a:r>
              <a:rPr kumimoji="1" lang="en-US" altLang="ja-JP" sz="1000" dirty="0"/>
              <a:t>OK</a:t>
            </a:r>
            <a:r>
              <a:rPr kumimoji="1" lang="ja-JP" altLang="en-US" sz="1000" dirty="0"/>
              <a:t>した時点で付け替え確認が行われる）</a:t>
            </a:r>
            <a:endParaRPr kumimoji="1" lang="en-US" altLang="ja-JP" sz="1000" dirty="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a:off x="1459094" y="2568750"/>
            <a:ext cx="1443497" cy="1088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479603"/>
            <a:ext cx="668773" cy="200055"/>
          </a:xfrm>
          <a:prstGeom prst="rect">
            <a:avLst/>
          </a:prstGeom>
          <a:noFill/>
        </p:spPr>
        <p:txBody>
          <a:bodyPr wrap="none" rtlCol="0">
            <a:spAutoFit/>
          </a:bodyPr>
          <a:lstStyle/>
          <a:p>
            <a:r>
              <a:rPr kumimoji="1" lang="en-US" altLang="ja-JP" sz="700" dirty="0"/>
              <a:t>07.</a:t>
            </a:r>
            <a:r>
              <a:rPr kumimoji="1" lang="ja-JP" altLang="en-US" sz="700" dirty="0"/>
              <a:t>装備結晶</a:t>
            </a:r>
            <a:endParaRPr kumimoji="1" lang="en-US" altLang="ja-JP" sz="700" dirty="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892347" y="2761669"/>
            <a:ext cx="668773" cy="200055"/>
          </a:xfrm>
          <a:prstGeom prst="rect">
            <a:avLst/>
          </a:prstGeom>
          <a:noFill/>
        </p:spPr>
        <p:txBody>
          <a:bodyPr wrap="none" rtlCol="0">
            <a:spAutoFit/>
          </a:bodyPr>
          <a:lstStyle/>
          <a:p>
            <a:r>
              <a:rPr kumimoji="1" lang="en-US" altLang="ja-JP" sz="700" dirty="0"/>
              <a:t>08.</a:t>
            </a:r>
            <a:r>
              <a:rPr kumimoji="1" lang="ja-JP" altLang="en-US" sz="700" dirty="0"/>
              <a:t>結晶効果</a:t>
            </a:r>
            <a:endParaRPr kumimoji="1" lang="en-US" altLang="ja-JP" sz="700" dirty="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1931437" y="2722453"/>
            <a:ext cx="960910" cy="1392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069457"/>
            <a:ext cx="489236" cy="200055"/>
          </a:xfrm>
          <a:prstGeom prst="rect">
            <a:avLst/>
          </a:prstGeom>
          <a:noFill/>
        </p:spPr>
        <p:txBody>
          <a:bodyPr wrap="none" rtlCol="0">
            <a:spAutoFit/>
          </a:bodyPr>
          <a:lstStyle/>
          <a:p>
            <a:r>
              <a:rPr kumimoji="1" lang="en-US" altLang="ja-JP" sz="700" dirty="0"/>
              <a:t>09.</a:t>
            </a:r>
            <a:r>
              <a:rPr kumimoji="1" lang="ja-JP" altLang="en-US" sz="700" dirty="0"/>
              <a:t>タブ</a:t>
            </a:r>
            <a:endParaRPr kumimoji="1" lang="en-US" altLang="ja-JP" sz="700" dirty="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a:off x="1841502" y="2993387"/>
            <a:ext cx="1061089" cy="1760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375043"/>
            <a:ext cx="848309" cy="200055"/>
          </a:xfrm>
          <a:prstGeom prst="rect">
            <a:avLst/>
          </a:prstGeom>
          <a:noFill/>
        </p:spPr>
        <p:txBody>
          <a:bodyPr wrap="none" rtlCol="0">
            <a:spAutoFit/>
          </a:bodyPr>
          <a:lstStyle/>
          <a:p>
            <a:r>
              <a:rPr kumimoji="1" lang="en-US" altLang="ja-JP" sz="700" dirty="0"/>
              <a:t>10.</a:t>
            </a:r>
            <a:r>
              <a:rPr kumimoji="1" lang="ja-JP" altLang="en-US" sz="700" dirty="0"/>
              <a:t>武器アイコン</a:t>
            </a:r>
            <a:endParaRPr kumimoji="1" lang="en-US" altLang="ja-JP" sz="700" dirty="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a:off x="1959952" y="3315677"/>
            <a:ext cx="942639" cy="159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619202"/>
            <a:ext cx="758541" cy="200055"/>
          </a:xfrm>
          <a:prstGeom prst="rect">
            <a:avLst/>
          </a:prstGeom>
          <a:noFill/>
        </p:spPr>
        <p:txBody>
          <a:bodyPr wrap="none" rtlCol="0">
            <a:spAutoFit/>
          </a:bodyPr>
          <a:lstStyle/>
          <a:p>
            <a:r>
              <a:rPr kumimoji="1" lang="en-US" altLang="ja-JP" sz="700" dirty="0"/>
              <a:t>11.</a:t>
            </a:r>
            <a:r>
              <a:rPr kumimoji="1" lang="ja-JP" altLang="en-US" sz="700" dirty="0"/>
              <a:t>装備中武器</a:t>
            </a:r>
            <a:endParaRPr kumimoji="1" lang="en-US" altLang="ja-JP" sz="700" dirty="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370182" y="3503107"/>
            <a:ext cx="1532409" cy="21612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3890685"/>
            <a:ext cx="579005" cy="200055"/>
          </a:xfrm>
          <a:prstGeom prst="rect">
            <a:avLst/>
          </a:prstGeom>
          <a:noFill/>
        </p:spPr>
        <p:txBody>
          <a:bodyPr wrap="none" rtlCol="0">
            <a:spAutoFit/>
          </a:bodyPr>
          <a:lstStyle/>
          <a:p>
            <a:r>
              <a:rPr kumimoji="1" lang="en-US" altLang="ja-JP" sz="700" dirty="0"/>
              <a:t>12.</a:t>
            </a:r>
            <a:r>
              <a:rPr kumimoji="1" lang="ja-JP" altLang="en-US" sz="700" dirty="0"/>
              <a:t>所持数</a:t>
            </a:r>
            <a:endParaRPr kumimoji="1" lang="en-US" altLang="ja-JP" sz="700" dirty="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487796" y="3990713"/>
            <a:ext cx="414795" cy="2339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26686"/>
            <a:ext cx="710451" cy="200055"/>
          </a:xfrm>
          <a:prstGeom prst="rect">
            <a:avLst/>
          </a:prstGeom>
          <a:noFill/>
        </p:spPr>
        <p:txBody>
          <a:bodyPr wrap="none" rtlCol="0">
            <a:spAutoFit/>
          </a:bodyPr>
          <a:lstStyle/>
          <a:p>
            <a:r>
              <a:rPr kumimoji="1" lang="en-US" altLang="ja-JP" sz="700" dirty="0"/>
              <a:t>13.OK</a:t>
            </a:r>
            <a:r>
              <a:rPr kumimoji="1" lang="ja-JP" altLang="en-US" sz="700" dirty="0"/>
              <a:t>ボタン</a:t>
            </a:r>
            <a:endParaRPr kumimoji="1" lang="en-US" altLang="ja-JP" sz="700" dirty="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92749"/>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89573" y="5515831"/>
            <a:ext cx="1261884" cy="246221"/>
          </a:xfrm>
          <a:prstGeom prst="rect">
            <a:avLst/>
          </a:prstGeom>
          <a:noFill/>
        </p:spPr>
        <p:txBody>
          <a:bodyPr wrap="none" rtlCol="0">
            <a:noAutofit/>
          </a:bodyPr>
          <a:lstStyle/>
          <a:p>
            <a:r>
              <a:rPr kumimoji="1" lang="en-US" altLang="ja-JP" sz="1000" b="1" dirty="0">
                <a:latin typeface="+mn-ea"/>
              </a:rPr>
              <a:t>12.</a:t>
            </a:r>
            <a:r>
              <a:rPr kumimoji="1" lang="ja-JP" altLang="en-US" sz="1000" b="1" dirty="0">
                <a:latin typeface="+mn-ea"/>
              </a:rPr>
              <a:t>所持数</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82016" y="5760662"/>
            <a:ext cx="1980029" cy="246221"/>
          </a:xfrm>
          <a:prstGeom prst="rect">
            <a:avLst/>
          </a:prstGeom>
          <a:noFill/>
        </p:spPr>
        <p:txBody>
          <a:bodyPr wrap="none" rtlCol="0">
            <a:spAutoFit/>
          </a:bodyPr>
          <a:lstStyle/>
          <a:p>
            <a:r>
              <a:rPr kumimoji="1" lang="ja-JP" altLang="en-US" sz="1000" dirty="0"/>
              <a:t>所持上限と現在の所持数を表示</a:t>
            </a:r>
            <a:endParaRPr kumimoji="1" lang="en-US" altLang="ja-JP" sz="1000" dirty="0"/>
          </a:p>
        </p:txBody>
      </p:sp>
      <p:sp>
        <p:nvSpPr>
          <p:cNvPr id="49" name="テキスト ボックス 48">
            <a:extLst>
              <a:ext uri="{FF2B5EF4-FFF2-40B4-BE49-F238E27FC236}">
                <a16:creationId xmlns:a16="http://schemas.microsoft.com/office/drawing/2014/main" id="{A30DF056-2EDD-4043-86FF-7C41F6DFFFFB}"/>
              </a:ext>
            </a:extLst>
          </p:cNvPr>
          <p:cNvSpPr txBox="1"/>
          <p:nvPr/>
        </p:nvSpPr>
        <p:spPr>
          <a:xfrm>
            <a:off x="4267800" y="6004103"/>
            <a:ext cx="1261884" cy="246221"/>
          </a:xfrm>
          <a:prstGeom prst="rect">
            <a:avLst/>
          </a:prstGeom>
          <a:noFill/>
        </p:spPr>
        <p:txBody>
          <a:bodyPr wrap="none" rtlCol="0">
            <a:noAutofit/>
          </a:bodyPr>
          <a:lstStyle/>
          <a:p>
            <a:r>
              <a:rPr kumimoji="1" lang="en-US" altLang="ja-JP" sz="1000" b="1" dirty="0">
                <a:latin typeface="+mn-ea"/>
              </a:rPr>
              <a:t>13.OK</a:t>
            </a:r>
            <a:r>
              <a:rPr kumimoji="1" lang="ja-JP" altLang="en-US" sz="1000" b="1" dirty="0">
                <a:latin typeface="+mn-ea"/>
              </a:rPr>
              <a:t>ボタン</a:t>
            </a:r>
          </a:p>
        </p:txBody>
      </p:sp>
      <p:sp>
        <p:nvSpPr>
          <p:cNvPr id="61" name="テキスト ボックス 60">
            <a:extLst>
              <a:ext uri="{FF2B5EF4-FFF2-40B4-BE49-F238E27FC236}">
                <a16:creationId xmlns:a16="http://schemas.microsoft.com/office/drawing/2014/main" id="{09457ACD-3BA8-4071-80D2-B73D3D27CEBD}"/>
              </a:ext>
            </a:extLst>
          </p:cNvPr>
          <p:cNvSpPr txBox="1"/>
          <p:nvPr/>
        </p:nvSpPr>
        <p:spPr>
          <a:xfrm>
            <a:off x="4460243" y="6248934"/>
            <a:ext cx="1980029" cy="246221"/>
          </a:xfrm>
          <a:prstGeom prst="rect">
            <a:avLst/>
          </a:prstGeom>
          <a:noFill/>
        </p:spPr>
        <p:txBody>
          <a:bodyPr wrap="none" rtlCol="0">
            <a:spAutoFit/>
          </a:bodyPr>
          <a:lstStyle/>
          <a:p>
            <a:r>
              <a:rPr kumimoji="1" lang="ja-JP" altLang="en-US" sz="1000" dirty="0"/>
              <a:t>所持上限と現在の所持数を表示</a:t>
            </a:r>
            <a:endParaRPr kumimoji="1" lang="en-US" altLang="ja-JP" sz="1000" dirty="0"/>
          </a:p>
        </p:txBody>
      </p:sp>
    </p:spTree>
    <p:extLst>
      <p:ext uri="{BB962C8B-B14F-4D97-AF65-F5344CB8AC3E}">
        <p14:creationId xmlns:p14="http://schemas.microsoft.com/office/powerpoint/2010/main" val="337020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コンピュータ が含まれている画像&#10;&#10;自動的に生成された説明">
            <a:extLst>
              <a:ext uri="{FF2B5EF4-FFF2-40B4-BE49-F238E27FC236}">
                <a16:creationId xmlns:a16="http://schemas.microsoft.com/office/drawing/2014/main" id="{6C0010A9-8F31-43E9-98AD-225A8EB1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64" y="908591"/>
            <a:ext cx="2009069" cy="3566662"/>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3997879"/>
            <a:ext cx="710451" cy="200055"/>
          </a:xfrm>
          <a:prstGeom prst="rect">
            <a:avLst/>
          </a:prstGeom>
          <a:noFill/>
        </p:spPr>
        <p:txBody>
          <a:bodyPr wrap="none" rtlCol="0">
            <a:spAutoFit/>
          </a:bodyPr>
          <a:lstStyle/>
          <a:p>
            <a:r>
              <a:rPr kumimoji="1" lang="en-US" altLang="ja-JP" sz="700"/>
              <a:t>05.OK</a:t>
            </a:r>
            <a:r>
              <a:rPr kumimoji="1" lang="ja-JP" altLang="en-US" sz="700"/>
              <a:t>ボタン</a:t>
            </a:r>
            <a:endParaRPr kumimoji="1" lang="en-US" altLang="ja-JP"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974165" cy="276999"/>
          </a:xfrm>
          <a:prstGeom prst="rect">
            <a:avLst/>
          </a:prstGeom>
          <a:noFill/>
        </p:spPr>
        <p:txBody>
          <a:bodyPr wrap="none" rtlCol="0">
            <a:spAutoFit/>
          </a:bodyPr>
          <a:lstStyle/>
          <a:p>
            <a:r>
              <a:rPr kumimoji="1" lang="ja-JP" altLang="en-US" sz="1200" b="1" dirty="0"/>
              <a:t>○</a:t>
            </a:r>
            <a:r>
              <a:rPr kumimoji="1" lang="en-US" altLang="ja-JP" sz="1200" b="1" dirty="0"/>
              <a:t>co170.</a:t>
            </a:r>
            <a:r>
              <a:rPr kumimoji="1" lang="ja-JP" altLang="en-US" sz="1200" b="1" dirty="0"/>
              <a:t>支援兵器セット画面（</a:t>
            </a:r>
            <a:r>
              <a:rPr kumimoji="1" lang="en-US" altLang="ja-JP" sz="1200" b="1" dirty="0"/>
              <a:t>1/2</a:t>
            </a:r>
            <a:r>
              <a:rPr kumimoji="1" lang="ja-JP" altLang="en-US" sz="1200" b="1" dirty="0"/>
              <a:t>）</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20191128</a:t>
            </a:r>
            <a:r>
              <a:rPr kumimoji="1" lang="ja-JP" altLang="en-US" sz="1000" b="1" dirty="0">
                <a:solidFill>
                  <a:schemeClr val="bg1">
                    <a:lumMod val="85000"/>
                  </a:schemeClr>
                </a:solidFill>
              </a:rPr>
              <a:t>修正）</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81986"/>
            <a:ext cx="1199627" cy="246221"/>
          </a:xfrm>
          <a:prstGeom prst="rect">
            <a:avLst/>
          </a:prstGeom>
          <a:noFill/>
        </p:spPr>
        <p:txBody>
          <a:bodyPr wrap="square" rtlCol="0">
            <a:noAutofit/>
          </a:bodyPr>
          <a:lstStyle/>
          <a:p>
            <a:r>
              <a:rPr kumimoji="1" lang="en-US" altLang="ja-JP" sz="1000" b="1"/>
              <a:t>02.</a:t>
            </a:r>
            <a:r>
              <a:rPr kumimoji="1" lang="ja-JP" altLang="en-US" sz="1000" b="1"/>
              <a:t>支援兵器画像</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26817"/>
            <a:ext cx="3775393" cy="707886"/>
          </a:xfrm>
          <a:prstGeom prst="rect">
            <a:avLst/>
          </a:prstGeom>
          <a:noFill/>
        </p:spPr>
        <p:txBody>
          <a:bodyPr wrap="none" rtlCol="0">
            <a:spAutoFit/>
          </a:bodyPr>
          <a:lstStyle/>
          <a:p>
            <a:r>
              <a:rPr kumimoji="1" lang="ja-JP" altLang="en-US" sz="1000"/>
              <a:t>支援兵器の画像です。</a:t>
            </a:r>
            <a:r>
              <a:rPr kumimoji="1" lang="en-US" altLang="ja-JP" sz="1000"/>
              <a:t>3D</a:t>
            </a:r>
            <a:r>
              <a:rPr kumimoji="1" lang="ja-JP" altLang="en-US" sz="1000"/>
              <a:t>モデル想定。</a:t>
            </a:r>
            <a:endParaRPr kumimoji="1" lang="en-US" altLang="ja-JP" sz="1000"/>
          </a:p>
          <a:p>
            <a:r>
              <a:rPr kumimoji="1" lang="ja-JP" altLang="en-US" sz="1000"/>
              <a:t>搭乗員はできれば下部で選択されているモデルが切り替わる。</a:t>
            </a:r>
            <a:endParaRPr kumimoji="1" lang="en-US" altLang="ja-JP" sz="1000"/>
          </a:p>
          <a:p>
            <a:r>
              <a:rPr kumimoji="1" lang="ja-JP" altLang="en-US" sz="1000"/>
              <a:t>表示に時間がかかるようであれば、モデル表示位置に</a:t>
            </a:r>
            <a:endParaRPr kumimoji="1" lang="en-US" altLang="ja-JP" sz="1000"/>
          </a:p>
          <a:p>
            <a:r>
              <a:rPr kumimoji="1" lang="ja-JP" altLang="en-US" sz="1000"/>
              <a:t>ロード中アイコンが出しようにします。→</a:t>
            </a:r>
            <a:endParaRPr kumimoji="1" lang="en-US" altLang="ja-JP" sz="1000"/>
          </a:p>
        </p:txBody>
      </p: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7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3" idx="1"/>
          </p:cNvCxnSpPr>
          <p:nvPr/>
        </p:nvCxnSpPr>
        <p:spPr>
          <a:xfrm flipV="1">
            <a:off x="2522229" y="3391417"/>
            <a:ext cx="437477" cy="1573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291389"/>
            <a:ext cx="848309" cy="200055"/>
          </a:xfrm>
          <a:prstGeom prst="rect">
            <a:avLst/>
          </a:prstGeom>
          <a:noFill/>
        </p:spPr>
        <p:txBody>
          <a:bodyPr wrap="none" rtlCol="0">
            <a:spAutoFit/>
          </a:bodyPr>
          <a:lstStyle/>
          <a:p>
            <a:r>
              <a:rPr kumimoji="1" lang="en-US" altLang="ja-JP" sz="700"/>
              <a:t>04.</a:t>
            </a:r>
            <a:r>
              <a:rPr kumimoji="1" lang="ja-JP" altLang="en-US" sz="700"/>
              <a:t>支援兵器情報</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61" name="直線コネクタ 60">
            <a:extLst>
              <a:ext uri="{FF2B5EF4-FFF2-40B4-BE49-F238E27FC236}">
                <a16:creationId xmlns:a16="http://schemas.microsoft.com/office/drawing/2014/main" id="{5DBF5B76-4C8C-4EA2-813E-8C7AF1952AB8}"/>
              </a:ext>
            </a:extLst>
          </p:cNvPr>
          <p:cNvCxnSpPr>
            <a:cxnSpLocks/>
            <a:endCxn id="60" idx="1"/>
          </p:cNvCxnSpPr>
          <p:nvPr/>
        </p:nvCxnSpPr>
        <p:spPr>
          <a:xfrm flipV="1">
            <a:off x="1965960" y="4097907"/>
            <a:ext cx="993746" cy="1327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pic>
        <p:nvPicPr>
          <p:cNvPr id="15" name="図 14">
            <a:extLst>
              <a:ext uri="{FF2B5EF4-FFF2-40B4-BE49-F238E27FC236}">
                <a16:creationId xmlns:a16="http://schemas.microsoft.com/office/drawing/2014/main" id="{B963D705-CBD6-4512-84A5-00A1AA9723BB}"/>
              </a:ext>
            </a:extLst>
          </p:cNvPr>
          <p:cNvPicPr>
            <a:picLocks noChangeAspect="1"/>
          </p:cNvPicPr>
          <p:nvPr/>
        </p:nvPicPr>
        <p:blipFill>
          <a:blip r:embed="rId3"/>
          <a:stretch>
            <a:fillRect/>
          </a:stretch>
        </p:blipFill>
        <p:spPr>
          <a:xfrm>
            <a:off x="7982750" y="3520294"/>
            <a:ext cx="797852" cy="553998"/>
          </a:xfrm>
          <a:prstGeom prst="rect">
            <a:avLst/>
          </a:prstGeom>
        </p:spPr>
      </p:pic>
      <p:sp>
        <p:nvSpPr>
          <p:cNvPr id="29" name="テキスト ボックス 28">
            <a:extLst>
              <a:ext uri="{FF2B5EF4-FFF2-40B4-BE49-F238E27FC236}">
                <a16:creationId xmlns:a16="http://schemas.microsoft.com/office/drawing/2014/main" id="{86FB0303-0558-4380-88F2-F81835A7A14A}"/>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31" name="直線コネクタ 30">
            <a:extLst>
              <a:ext uri="{FF2B5EF4-FFF2-40B4-BE49-F238E27FC236}">
                <a16:creationId xmlns:a16="http://schemas.microsoft.com/office/drawing/2014/main" id="{8BE15A30-B4C5-4789-AEA5-85EC0F8CE556}"/>
              </a:ext>
            </a:extLst>
          </p:cNvPr>
          <p:cNvCxnSpPr>
            <a:cxnSpLocks/>
            <a:endCxn id="2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93C615B-BE4A-4AD5-A793-E79583F86E89}"/>
              </a:ext>
            </a:extLst>
          </p:cNvPr>
          <p:cNvSpPr txBox="1"/>
          <p:nvPr/>
        </p:nvSpPr>
        <p:spPr>
          <a:xfrm>
            <a:off x="4267800" y="4113880"/>
            <a:ext cx="1261884"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搭乗員設定</a:t>
            </a:r>
          </a:p>
        </p:txBody>
      </p:sp>
      <p:sp>
        <p:nvSpPr>
          <p:cNvPr id="39" name="テキスト ボックス 38">
            <a:extLst>
              <a:ext uri="{FF2B5EF4-FFF2-40B4-BE49-F238E27FC236}">
                <a16:creationId xmlns:a16="http://schemas.microsoft.com/office/drawing/2014/main" id="{A35A4344-A3CE-490B-8651-C2B29CD9B447}"/>
              </a:ext>
            </a:extLst>
          </p:cNvPr>
          <p:cNvSpPr txBox="1"/>
          <p:nvPr/>
        </p:nvSpPr>
        <p:spPr>
          <a:xfrm>
            <a:off x="4460243" y="4358711"/>
            <a:ext cx="3903633" cy="1169551"/>
          </a:xfrm>
          <a:prstGeom prst="rect">
            <a:avLst/>
          </a:prstGeom>
          <a:noFill/>
        </p:spPr>
        <p:txBody>
          <a:bodyPr wrap="none" rtlCol="0">
            <a:spAutoFit/>
          </a:bodyPr>
          <a:lstStyle/>
          <a:p>
            <a:r>
              <a:rPr kumimoji="1" lang="ja-JP" altLang="en-US" sz="1000"/>
              <a:t>支援兵器については、</a:t>
            </a:r>
            <a:endParaRPr kumimoji="1" lang="en-US" altLang="ja-JP" sz="1000"/>
          </a:p>
          <a:p>
            <a:r>
              <a:rPr kumimoji="1" lang="ja-JP" altLang="en-US" sz="1000"/>
              <a:t>その兵科の搭乗員とＴＲカードを１枚設定するのみとなる。</a:t>
            </a:r>
            <a:endParaRPr kumimoji="1" lang="en-US" altLang="ja-JP" sz="1000"/>
          </a:p>
          <a:p>
            <a:r>
              <a:rPr kumimoji="1" lang="ja-JP" altLang="en-US" sz="1000"/>
              <a:t>最初期はキャラもカードもセットされていない状態となるので、</a:t>
            </a:r>
            <a:endParaRPr kumimoji="1" lang="en-US" altLang="ja-JP" sz="1000"/>
          </a:p>
          <a:p>
            <a:r>
              <a:rPr kumimoji="1" lang="ja-JP" altLang="en-US" sz="1000"/>
              <a:t>右のように表示される。</a:t>
            </a:r>
            <a:endParaRPr kumimoji="1" lang="en-US" altLang="ja-JP" sz="1000"/>
          </a:p>
          <a:p>
            <a:r>
              <a:rPr kumimoji="1" lang="ja-JP" altLang="en-US" sz="1000"/>
              <a:t>各項目をたっぷするとそれぞれのリスト画面へと遷移する。</a:t>
            </a:r>
            <a:endParaRPr kumimoji="1" lang="en-US" altLang="ja-JP" sz="1000"/>
          </a:p>
          <a:p>
            <a:endParaRPr kumimoji="1" lang="en-US" altLang="ja-JP" sz="1000"/>
          </a:p>
          <a:p>
            <a:r>
              <a:rPr kumimoji="1" lang="ja-JP" altLang="en-US" sz="1000"/>
              <a:t>支援兵器の兵科が変わると本ウィンドウも切り替わる。</a:t>
            </a:r>
            <a:endParaRPr kumimoji="1" lang="en-US" altLang="ja-JP" sz="1000"/>
          </a:p>
        </p:txBody>
      </p:sp>
      <p:pic>
        <p:nvPicPr>
          <p:cNvPr id="10" name="図 9">
            <a:extLst>
              <a:ext uri="{FF2B5EF4-FFF2-40B4-BE49-F238E27FC236}">
                <a16:creationId xmlns:a16="http://schemas.microsoft.com/office/drawing/2014/main" id="{04CC8791-A5B9-44A0-8099-E2D603FDA4E5}"/>
              </a:ext>
            </a:extLst>
          </p:cNvPr>
          <p:cNvPicPr>
            <a:picLocks noChangeAspect="1"/>
          </p:cNvPicPr>
          <p:nvPr/>
        </p:nvPicPr>
        <p:blipFill>
          <a:blip r:embed="rId4"/>
          <a:stretch>
            <a:fillRect/>
          </a:stretch>
        </p:blipFill>
        <p:spPr>
          <a:xfrm>
            <a:off x="8169837" y="4228180"/>
            <a:ext cx="654196" cy="1562504"/>
          </a:xfrm>
          <a:prstGeom prst="rect">
            <a:avLst/>
          </a:prstGeom>
        </p:spPr>
      </p:pic>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62370"/>
            <a:ext cx="877163" cy="246221"/>
          </a:xfrm>
          <a:prstGeom prst="rect">
            <a:avLst/>
          </a:prstGeom>
          <a:noFill/>
        </p:spPr>
        <p:txBody>
          <a:bodyPr wrap="none" rtlCol="0">
            <a:spAutoFit/>
          </a:bodyPr>
          <a:lstStyle/>
          <a:p>
            <a:r>
              <a:rPr kumimoji="1" lang="en-US" altLang="ja-JP" sz="1000" b="1"/>
              <a:t>01.</a:t>
            </a:r>
            <a:r>
              <a:rPr kumimoji="1" lang="ja-JP" altLang="en-US" sz="1000" b="1"/>
              <a:t>兵科選択</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907201"/>
            <a:ext cx="3518912" cy="2092881"/>
          </a:xfrm>
          <a:prstGeom prst="rect">
            <a:avLst/>
          </a:prstGeom>
          <a:noFill/>
        </p:spPr>
        <p:txBody>
          <a:bodyPr wrap="none" rtlCol="0">
            <a:spAutoFit/>
          </a:bodyPr>
          <a:lstStyle/>
          <a:p>
            <a:r>
              <a:rPr kumimoji="1" lang="ja-JP" altLang="en-US" sz="1000"/>
              <a:t>支援兵器の兵科を選択します。</a:t>
            </a:r>
            <a:endParaRPr kumimoji="1" lang="en-US" altLang="ja-JP" sz="1000"/>
          </a:p>
          <a:p>
            <a:r>
              <a:rPr kumimoji="1" lang="ja-JP" altLang="en-US" sz="1000"/>
              <a:t>初期リリースでは以下の兵科があります。</a:t>
            </a:r>
            <a:endParaRPr kumimoji="1" lang="en-US" altLang="ja-JP" sz="1000"/>
          </a:p>
          <a:p>
            <a:r>
              <a:rPr kumimoji="1" lang="en-US" altLang="ja-JP" sz="1000"/>
              <a:t>1</a:t>
            </a:r>
            <a:r>
              <a:rPr kumimoji="1" lang="ja-JP" altLang="en-US" sz="1000"/>
              <a:t>．野戦特科</a:t>
            </a:r>
            <a:endParaRPr kumimoji="1" lang="en-US" altLang="ja-JP" sz="1000"/>
          </a:p>
          <a:p>
            <a:r>
              <a:rPr kumimoji="1" lang="en-US" altLang="ja-JP" sz="1000"/>
              <a:t>2</a:t>
            </a:r>
            <a:r>
              <a:rPr kumimoji="1" lang="ja-JP" altLang="en-US" sz="1000"/>
              <a:t>．宇宙人科</a:t>
            </a:r>
            <a:endParaRPr kumimoji="1" lang="en-US" altLang="ja-JP" sz="1000"/>
          </a:p>
          <a:p>
            <a:r>
              <a:rPr kumimoji="1" lang="en-US" altLang="ja-JP" sz="1000"/>
              <a:t>3</a:t>
            </a:r>
            <a:r>
              <a:rPr kumimoji="1" lang="ja-JP" altLang="en-US" sz="1000"/>
              <a:t>．高射特科</a:t>
            </a:r>
            <a:endParaRPr kumimoji="1" lang="en-US" altLang="ja-JP" sz="1000"/>
          </a:p>
          <a:p>
            <a:r>
              <a:rPr kumimoji="1" lang="en-US" altLang="ja-JP" sz="1000"/>
              <a:t>4</a:t>
            </a:r>
            <a:r>
              <a:rPr kumimoji="1" lang="ja-JP" altLang="en-US" sz="1000"/>
              <a:t>．音楽隊</a:t>
            </a:r>
            <a:endParaRPr kumimoji="1" lang="en-US" altLang="ja-JP" sz="1000"/>
          </a:p>
          <a:p>
            <a:r>
              <a:rPr kumimoji="1" lang="en-US" altLang="ja-JP" sz="1000"/>
              <a:t>5</a:t>
            </a:r>
            <a:r>
              <a:rPr kumimoji="1" lang="ja-JP" altLang="en-US" sz="1000"/>
              <a:t>．衛生科</a:t>
            </a:r>
            <a:endParaRPr kumimoji="1" lang="en-US" altLang="ja-JP" sz="1000"/>
          </a:p>
          <a:p>
            <a:r>
              <a:rPr kumimoji="1" lang="ja-JP" altLang="en-US" sz="1000"/>
              <a:t>次期リリースでは少なくとも以下が追加される予定です。</a:t>
            </a:r>
            <a:endParaRPr kumimoji="1" lang="en-US" altLang="ja-JP" sz="1000"/>
          </a:p>
          <a:p>
            <a:r>
              <a:rPr kumimoji="1" lang="en-US" altLang="ja-JP" sz="1000"/>
              <a:t>6</a:t>
            </a:r>
            <a:r>
              <a:rPr kumimoji="1" lang="ja-JP" altLang="en-US" sz="1000"/>
              <a:t>．科学科</a:t>
            </a:r>
            <a:endParaRPr kumimoji="1" lang="en-US" altLang="ja-JP" sz="1000"/>
          </a:p>
          <a:p>
            <a:r>
              <a:rPr kumimoji="1" lang="en-US" altLang="ja-JP" sz="1000"/>
              <a:t>7</a:t>
            </a:r>
            <a:r>
              <a:rPr kumimoji="1" lang="ja-JP" altLang="en-US" sz="1000"/>
              <a:t>．特殊機甲科</a:t>
            </a:r>
            <a:endParaRPr kumimoji="1" lang="en-US" altLang="ja-JP" sz="1000"/>
          </a:p>
          <a:p>
            <a:r>
              <a:rPr kumimoji="1" lang="en-US" altLang="ja-JP" sz="1000"/>
              <a:t>8</a:t>
            </a:r>
            <a:r>
              <a:rPr kumimoji="1" lang="ja-JP" altLang="en-US" sz="1000"/>
              <a:t>．火器特科</a:t>
            </a:r>
            <a:endParaRPr kumimoji="1" lang="en-US" altLang="ja-JP" sz="1000"/>
          </a:p>
          <a:p>
            <a:endParaRPr kumimoji="1" lang="en-US" altLang="ja-JP" sz="1000"/>
          </a:p>
          <a:p>
            <a:r>
              <a:rPr kumimoji="1" lang="en-US" altLang="ja-JP" sz="1000"/>
              <a:t>※</a:t>
            </a:r>
            <a:r>
              <a:rPr kumimoji="1" lang="ja-JP" altLang="en-US" sz="1000"/>
              <a:t>シナリオや設定によって名称が変わる可能性がある。</a:t>
            </a:r>
            <a:endParaRPr kumimoji="1" lang="en-US" altLang="ja-JP" sz="1000"/>
          </a:p>
        </p:txBody>
      </p:sp>
      <p:sp>
        <p:nvSpPr>
          <p:cNvPr id="33" name="テキスト ボックス 32">
            <a:extLst>
              <a:ext uri="{FF2B5EF4-FFF2-40B4-BE49-F238E27FC236}">
                <a16:creationId xmlns:a16="http://schemas.microsoft.com/office/drawing/2014/main" id="{3C9EF56A-8254-4B2E-A06A-9BC43D4B76D3}"/>
              </a:ext>
            </a:extLst>
          </p:cNvPr>
          <p:cNvSpPr txBox="1"/>
          <p:nvPr/>
        </p:nvSpPr>
        <p:spPr>
          <a:xfrm>
            <a:off x="677184" y="4665572"/>
            <a:ext cx="2364750" cy="400110"/>
          </a:xfrm>
          <a:prstGeom prst="rect">
            <a:avLst/>
          </a:prstGeom>
          <a:noFill/>
        </p:spPr>
        <p:txBody>
          <a:bodyPr wrap="none" rtlCol="0">
            <a:spAutoFit/>
          </a:bodyPr>
          <a:lstStyle/>
          <a:p>
            <a:r>
              <a:rPr kumimoji="1" lang="en-US" altLang="ja-JP" sz="1000"/>
              <a:t>※</a:t>
            </a:r>
            <a:r>
              <a:rPr kumimoji="1" lang="ja-JP" altLang="en-US" sz="1000"/>
              <a:t>師団と支援の入り口を分けたため、</a:t>
            </a:r>
            <a:endParaRPr kumimoji="1" lang="en-US" altLang="ja-JP" sz="1000"/>
          </a:p>
          <a:p>
            <a:r>
              <a:rPr kumimoji="1" lang="ja-JP" altLang="en-US" sz="1000"/>
              <a:t>　切り替えタブがなくなりました。</a:t>
            </a:r>
            <a:endParaRPr kumimoji="1" lang="en-US" altLang="ja-JP" sz="1000"/>
          </a:p>
        </p:txBody>
      </p:sp>
    </p:spTree>
    <p:extLst>
      <p:ext uri="{BB962C8B-B14F-4D97-AF65-F5344CB8AC3E}">
        <p14:creationId xmlns:p14="http://schemas.microsoft.com/office/powerpoint/2010/main" val="1718391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スクリーンショット, コンピュータ が含まれている画像&#10;&#10;自動的に生成された説明">
            <a:extLst>
              <a:ext uri="{FF2B5EF4-FFF2-40B4-BE49-F238E27FC236}">
                <a16:creationId xmlns:a16="http://schemas.microsoft.com/office/drawing/2014/main" id="{78935AA6-F72D-4BEB-9488-F0E52761B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64" y="908591"/>
            <a:ext cx="2009069" cy="35666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16797" cy="276999"/>
          </a:xfrm>
          <a:prstGeom prst="rect">
            <a:avLst/>
          </a:prstGeom>
          <a:noFill/>
        </p:spPr>
        <p:txBody>
          <a:bodyPr wrap="none" rtlCol="0">
            <a:spAutoFit/>
          </a:bodyPr>
          <a:lstStyle/>
          <a:p>
            <a:r>
              <a:rPr kumimoji="1" lang="ja-JP" altLang="en-US" sz="1200" b="1" dirty="0"/>
              <a:t>○</a:t>
            </a:r>
            <a:r>
              <a:rPr kumimoji="1" lang="en-US" altLang="ja-JP" sz="1200" b="1" dirty="0"/>
              <a:t>co170.</a:t>
            </a:r>
            <a:r>
              <a:rPr kumimoji="1" lang="ja-JP" altLang="en-US" sz="1200" b="1" dirty="0"/>
              <a:t>支援兵器セット画面（</a:t>
            </a:r>
            <a:r>
              <a:rPr kumimoji="1" lang="en-US" altLang="ja-JP" sz="1200" b="1" dirty="0"/>
              <a:t>2/2</a:t>
            </a:r>
            <a:r>
              <a:rPr kumimoji="1" lang="ja-JP" altLang="en-US" sz="1200" b="1" dirty="0"/>
              <a:t>）</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626889"/>
            <a:ext cx="1133644" cy="246221"/>
          </a:xfrm>
          <a:prstGeom prst="rect">
            <a:avLst/>
          </a:prstGeom>
          <a:noFill/>
        </p:spPr>
        <p:txBody>
          <a:bodyPr wrap="none" rtlCol="0">
            <a:spAutoFit/>
          </a:bodyPr>
          <a:lstStyle/>
          <a:p>
            <a:r>
              <a:rPr kumimoji="1" lang="en-US" altLang="ja-JP" sz="1000" b="1"/>
              <a:t>04.</a:t>
            </a:r>
            <a:r>
              <a:rPr kumimoji="1" lang="ja-JP" altLang="en-US" sz="1000" b="1"/>
              <a:t>支援兵器情報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871720"/>
            <a:ext cx="4460647" cy="1631216"/>
          </a:xfrm>
          <a:prstGeom prst="rect">
            <a:avLst/>
          </a:prstGeom>
          <a:noFill/>
        </p:spPr>
        <p:txBody>
          <a:bodyPr wrap="square" rtlCol="0">
            <a:spAutoFit/>
          </a:bodyPr>
          <a:lstStyle/>
          <a:p>
            <a:r>
              <a:rPr kumimoji="1" lang="ja-JP" altLang="en-US" sz="1000" dirty="0"/>
              <a:t>選択中の支援兵器の基本情報を表示する。</a:t>
            </a:r>
            <a:endParaRPr kumimoji="1" lang="en-US" altLang="ja-JP" sz="1000" dirty="0"/>
          </a:p>
          <a:p>
            <a:r>
              <a:rPr kumimoji="1" lang="ja-JP" altLang="en-US" sz="1000" dirty="0"/>
              <a:t>表示は以下のとおり。</a:t>
            </a:r>
            <a:endParaRPr kumimoji="1" lang="en-US" altLang="ja-JP" sz="1000" dirty="0"/>
          </a:p>
          <a:p>
            <a:r>
              <a:rPr kumimoji="1" lang="en-US" altLang="ja-JP" sz="1000" dirty="0"/>
              <a:t>1</a:t>
            </a:r>
            <a:r>
              <a:rPr kumimoji="1" lang="ja-JP" altLang="en-US" sz="1000" dirty="0"/>
              <a:t>．支援兵器名</a:t>
            </a:r>
            <a:endParaRPr kumimoji="1" lang="en-US" altLang="ja-JP" sz="1000" dirty="0"/>
          </a:p>
          <a:p>
            <a:r>
              <a:rPr kumimoji="1" lang="en-US" altLang="ja-JP" sz="1000" dirty="0"/>
              <a:t>2</a:t>
            </a:r>
            <a:r>
              <a:rPr kumimoji="1" lang="ja-JP" altLang="en-US" sz="1000" dirty="0"/>
              <a:t>．支援兵器レベル</a:t>
            </a:r>
            <a:endParaRPr kumimoji="1" lang="en-US" altLang="ja-JP" sz="1000" dirty="0"/>
          </a:p>
          <a:p>
            <a:r>
              <a:rPr kumimoji="1" lang="en-US" altLang="ja-JP" sz="1000" dirty="0"/>
              <a:t>3</a:t>
            </a:r>
            <a:r>
              <a:rPr kumimoji="1" lang="ja-JP" altLang="en-US" sz="1000" dirty="0"/>
              <a:t>．支援兵器攻撃力（追加攻撃力）</a:t>
            </a:r>
            <a:endParaRPr kumimoji="1" lang="en-US" altLang="ja-JP" sz="1000" dirty="0"/>
          </a:p>
          <a:p>
            <a:r>
              <a:rPr kumimoji="1" lang="en-US" altLang="ja-JP" sz="1000" dirty="0"/>
              <a:t>4</a:t>
            </a:r>
            <a:r>
              <a:rPr kumimoji="1" lang="ja-JP" altLang="en-US" sz="1000" dirty="0"/>
              <a:t>．攻撃頻度</a:t>
            </a:r>
            <a:endParaRPr kumimoji="1" lang="en-US" altLang="ja-JP" sz="1000" dirty="0"/>
          </a:p>
          <a:p>
            <a:r>
              <a:rPr kumimoji="1" lang="en-US" altLang="ja-JP" sz="1000" dirty="0"/>
              <a:t>5</a:t>
            </a:r>
            <a:r>
              <a:rPr kumimoji="1" lang="ja-JP" altLang="en-US" sz="1000" dirty="0"/>
              <a:t>．特殊効果。（スキルの効果部分のみ適用される想定）</a:t>
            </a:r>
            <a:endParaRPr kumimoji="1" lang="en-US" altLang="ja-JP" sz="1000" dirty="0"/>
          </a:p>
          <a:p>
            <a:endParaRPr kumimoji="1" lang="en-US" altLang="ja-JP" sz="1000" dirty="0"/>
          </a:p>
          <a:p>
            <a:r>
              <a:rPr kumimoji="1" lang="en-US" altLang="ja-JP" sz="1000" dirty="0"/>
              <a:t>※3</a:t>
            </a:r>
            <a:r>
              <a:rPr kumimoji="1" lang="ja-JP" altLang="en-US" sz="1000" dirty="0"/>
              <a:t>の（）内は</a:t>
            </a:r>
            <a:r>
              <a:rPr kumimoji="1" lang="en-US" altLang="ja-JP" sz="1000" dirty="0"/>
              <a:t>TR</a:t>
            </a:r>
            <a:r>
              <a:rPr kumimoji="1" lang="ja-JP" altLang="en-US" sz="1000" dirty="0"/>
              <a:t>カードレベルに依存するため、</a:t>
            </a:r>
            <a:endParaRPr kumimoji="1" lang="en-US" altLang="ja-JP" sz="1000" dirty="0"/>
          </a:p>
          <a:p>
            <a:r>
              <a:rPr kumimoji="1" lang="ja-JP" altLang="en-US" sz="1000" dirty="0"/>
              <a:t>　搭乗員切替でリアルタイムに変動する。</a:t>
            </a:r>
            <a:endParaRPr kumimoji="1" lang="en-US" altLang="ja-JP" sz="1000" dirty="0"/>
          </a:p>
        </p:txBody>
      </p:sp>
      <p:sp>
        <p:nvSpPr>
          <p:cNvPr id="80" name="テキスト ボックス 79">
            <a:extLst>
              <a:ext uri="{FF2B5EF4-FFF2-40B4-BE49-F238E27FC236}">
                <a16:creationId xmlns:a16="http://schemas.microsoft.com/office/drawing/2014/main" id="{465B3C0C-A373-491E-B571-2FA1B97B79F0}"/>
              </a:ext>
            </a:extLst>
          </p:cNvPr>
          <p:cNvSpPr txBox="1"/>
          <p:nvPr/>
        </p:nvSpPr>
        <p:spPr>
          <a:xfrm>
            <a:off x="4269139" y="2624656"/>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ＯＫボタン</a:t>
            </a:r>
          </a:p>
        </p:txBody>
      </p:sp>
      <p:sp>
        <p:nvSpPr>
          <p:cNvPr id="81" name="テキスト ボックス 80">
            <a:extLst>
              <a:ext uri="{FF2B5EF4-FFF2-40B4-BE49-F238E27FC236}">
                <a16:creationId xmlns:a16="http://schemas.microsoft.com/office/drawing/2014/main" id="{C7EAF409-586C-470B-A4B1-1558C9B18373}"/>
              </a:ext>
            </a:extLst>
          </p:cNvPr>
          <p:cNvSpPr txBox="1"/>
          <p:nvPr/>
        </p:nvSpPr>
        <p:spPr>
          <a:xfrm>
            <a:off x="4461582" y="2869487"/>
            <a:ext cx="3903633" cy="707886"/>
          </a:xfrm>
          <a:prstGeom prst="rect">
            <a:avLst/>
          </a:prstGeom>
          <a:noFill/>
        </p:spPr>
        <p:txBody>
          <a:bodyPr wrap="none" rtlCol="0">
            <a:spAutoFit/>
          </a:bodyPr>
          <a:lstStyle/>
          <a:p>
            <a:r>
              <a:rPr kumimoji="1" lang="ja-JP" altLang="en-US" sz="1000"/>
              <a:t>決定して前にもどる。</a:t>
            </a:r>
            <a:endParaRPr kumimoji="1" lang="en-US" altLang="ja-JP" sz="1000"/>
          </a:p>
          <a:p>
            <a:endParaRPr kumimoji="1" lang="en-US" altLang="ja-JP" sz="1000"/>
          </a:p>
          <a:p>
            <a:r>
              <a:rPr kumimoji="1" lang="ja-JP" altLang="en-US" sz="1000"/>
              <a:t>搭乗できるキャラとカードを設定していない状態の表示の場合は</a:t>
            </a:r>
            <a:endParaRPr kumimoji="1" lang="en-US" altLang="ja-JP" sz="1000"/>
          </a:p>
          <a:p>
            <a:r>
              <a:rPr kumimoji="1" lang="en-US" altLang="ja-JP" sz="1000"/>
              <a:t>OK</a:t>
            </a:r>
            <a:r>
              <a:rPr kumimoji="1" lang="ja-JP" altLang="en-US" sz="1000"/>
              <a:t>ボタンを暗転させタップできなくする。</a:t>
            </a:r>
            <a:endParaRPr kumimoji="1" lang="en-US" altLang="ja-JP" sz="1000"/>
          </a:p>
        </p:txBody>
      </p:sp>
      <p:sp>
        <p:nvSpPr>
          <p:cNvPr id="37" name="テキスト ボックス 36">
            <a:extLst>
              <a:ext uri="{FF2B5EF4-FFF2-40B4-BE49-F238E27FC236}">
                <a16:creationId xmlns:a16="http://schemas.microsoft.com/office/drawing/2014/main" id="{22A69A22-1D61-48DC-B598-465BCB01DD88}"/>
              </a:ext>
            </a:extLst>
          </p:cNvPr>
          <p:cNvSpPr txBox="1"/>
          <p:nvPr/>
        </p:nvSpPr>
        <p:spPr>
          <a:xfrm>
            <a:off x="2959706" y="3997879"/>
            <a:ext cx="710451" cy="200055"/>
          </a:xfrm>
          <a:prstGeom prst="rect">
            <a:avLst/>
          </a:prstGeom>
          <a:noFill/>
        </p:spPr>
        <p:txBody>
          <a:bodyPr wrap="none" rtlCol="0">
            <a:spAutoFit/>
          </a:bodyPr>
          <a:lstStyle/>
          <a:p>
            <a:r>
              <a:rPr kumimoji="1" lang="en-US" altLang="ja-JP" sz="700"/>
              <a:t>05.OK</a:t>
            </a:r>
            <a:r>
              <a:rPr kumimoji="1" lang="ja-JP" altLang="en-US" sz="700"/>
              <a:t>ボタン</a:t>
            </a:r>
            <a:endParaRPr kumimoji="1" lang="en-US" altLang="ja-JP" sz="700"/>
          </a:p>
        </p:txBody>
      </p:sp>
      <p:cxnSp>
        <p:nvCxnSpPr>
          <p:cNvPr id="40" name="直線コネクタ 39">
            <a:extLst>
              <a:ext uri="{FF2B5EF4-FFF2-40B4-BE49-F238E27FC236}">
                <a16:creationId xmlns:a16="http://schemas.microsoft.com/office/drawing/2014/main" id="{699DACBC-1377-4DD2-8E4D-7A364FE2C7C3}"/>
              </a:ext>
            </a:extLst>
          </p:cNvPr>
          <p:cNvCxnSpPr>
            <a:cxnSpLocks/>
            <a:endCxn id="43"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B1F7095-9738-4C18-936D-BE3C07408AE7}"/>
              </a:ext>
            </a:extLst>
          </p:cNvPr>
          <p:cNvCxnSpPr>
            <a:cxnSpLocks/>
            <a:endCxn id="4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4ED40A-DF62-4D58-A584-396EE1D9FB47}"/>
              </a:ext>
            </a:extLst>
          </p:cNvPr>
          <p:cNvCxnSpPr>
            <a:cxnSpLocks/>
            <a:endCxn id="45" idx="1"/>
          </p:cNvCxnSpPr>
          <p:nvPr/>
        </p:nvCxnSpPr>
        <p:spPr>
          <a:xfrm flipV="1">
            <a:off x="2522229" y="3391417"/>
            <a:ext cx="437477" cy="1573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054883D-0BC4-42B1-ACC0-1F501CA63DBF}"/>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5" name="テキスト ボックス 44">
            <a:extLst>
              <a:ext uri="{FF2B5EF4-FFF2-40B4-BE49-F238E27FC236}">
                <a16:creationId xmlns:a16="http://schemas.microsoft.com/office/drawing/2014/main" id="{93A29BBF-5D8C-43C5-BCEC-921BAB940540}"/>
              </a:ext>
            </a:extLst>
          </p:cNvPr>
          <p:cNvSpPr txBox="1"/>
          <p:nvPr/>
        </p:nvSpPr>
        <p:spPr>
          <a:xfrm>
            <a:off x="2959706" y="3291389"/>
            <a:ext cx="848309" cy="200055"/>
          </a:xfrm>
          <a:prstGeom prst="rect">
            <a:avLst/>
          </a:prstGeom>
          <a:noFill/>
        </p:spPr>
        <p:txBody>
          <a:bodyPr wrap="none" rtlCol="0">
            <a:spAutoFit/>
          </a:bodyPr>
          <a:lstStyle/>
          <a:p>
            <a:r>
              <a:rPr kumimoji="1" lang="en-US" altLang="ja-JP" sz="700"/>
              <a:t>04.</a:t>
            </a:r>
            <a:r>
              <a:rPr kumimoji="1" lang="ja-JP" altLang="en-US" sz="700"/>
              <a:t>支援兵器情報</a:t>
            </a:r>
            <a:endParaRPr kumimoji="1" lang="en-US" altLang="ja-JP" sz="700"/>
          </a:p>
        </p:txBody>
      </p:sp>
      <p:cxnSp>
        <p:nvCxnSpPr>
          <p:cNvPr id="47" name="直線コネクタ 46">
            <a:extLst>
              <a:ext uri="{FF2B5EF4-FFF2-40B4-BE49-F238E27FC236}">
                <a16:creationId xmlns:a16="http://schemas.microsoft.com/office/drawing/2014/main" id="{815F56ED-E753-45AA-AC24-BC0846064B72}"/>
              </a:ext>
            </a:extLst>
          </p:cNvPr>
          <p:cNvCxnSpPr>
            <a:cxnSpLocks/>
            <a:endCxn id="37" idx="1"/>
          </p:cNvCxnSpPr>
          <p:nvPr/>
        </p:nvCxnSpPr>
        <p:spPr>
          <a:xfrm flipV="1">
            <a:off x="1965960" y="4097907"/>
            <a:ext cx="993746" cy="1327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0E9D111-FE42-4CA2-B4AE-26B4C079BFEC}"/>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49" name="テキスト ボックス 48">
            <a:extLst>
              <a:ext uri="{FF2B5EF4-FFF2-40B4-BE49-F238E27FC236}">
                <a16:creationId xmlns:a16="http://schemas.microsoft.com/office/drawing/2014/main" id="{CD818E24-9A3C-4EEF-B998-D576E59C9E15}"/>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0" name="直線コネクタ 49">
            <a:extLst>
              <a:ext uri="{FF2B5EF4-FFF2-40B4-BE49-F238E27FC236}">
                <a16:creationId xmlns:a16="http://schemas.microsoft.com/office/drawing/2014/main" id="{0EEC9460-17D0-473C-B5C9-A6DE5A3BA4AF}"/>
              </a:ext>
            </a:extLst>
          </p:cNvPr>
          <p:cNvCxnSpPr>
            <a:cxnSpLocks/>
            <a:endCxn id="4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51" name="表 61">
            <a:extLst>
              <a:ext uri="{FF2B5EF4-FFF2-40B4-BE49-F238E27FC236}">
                <a16:creationId xmlns:a16="http://schemas.microsoft.com/office/drawing/2014/main" id="{3DD7F559-3374-4255-9393-00A9F74860C9}"/>
              </a:ext>
            </a:extLst>
          </p:cNvPr>
          <p:cNvGraphicFramePr>
            <a:graphicFrameLocks noGrp="1"/>
          </p:cNvGraphicFramePr>
          <p:nvPr>
            <p:extLst>
              <p:ext uri="{D42A27DB-BD31-4B8C-83A1-F6EECF244321}">
                <p14:modId xmlns:p14="http://schemas.microsoft.com/office/powerpoint/2010/main" val="1888100164"/>
              </p:ext>
            </p:extLst>
          </p:nvPr>
        </p:nvGraphicFramePr>
        <p:xfrm>
          <a:off x="4169564" y="3997879"/>
          <a:ext cx="3991610" cy="170688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兵科選択縦スワイプ</a:t>
                      </a:r>
                    </a:p>
                  </a:txBody>
                  <a:tcPr>
                    <a:solidFill>
                      <a:schemeClr val="bg1"/>
                    </a:solidFill>
                  </a:tcPr>
                </a:tc>
                <a:tc>
                  <a:txBody>
                    <a:bodyPr/>
                    <a:lstStyle/>
                    <a:p>
                      <a:r>
                        <a:rPr kumimoji="1" lang="ja-JP" altLang="en-US" sz="1000"/>
                        <a:t>兵科・支援兵器表示切替</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支援兵器横スワイプ</a:t>
                      </a:r>
                    </a:p>
                  </a:txBody>
                  <a:tcPr>
                    <a:solidFill>
                      <a:schemeClr val="bg1"/>
                    </a:solidFill>
                  </a:tcPr>
                </a:tc>
                <a:tc>
                  <a:txBody>
                    <a:bodyPr/>
                    <a:lstStyle/>
                    <a:p>
                      <a:r>
                        <a:rPr kumimoji="1" lang="ja-JP" altLang="en-US" sz="1000"/>
                        <a:t>支援兵器表示切替</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搭乗員キャラタップ</a:t>
                      </a:r>
                    </a:p>
                  </a:txBody>
                  <a:tcPr>
                    <a:solidFill>
                      <a:schemeClr val="bg1"/>
                    </a:solidFill>
                  </a:tcPr>
                </a:tc>
                <a:tc>
                  <a:txBody>
                    <a:bodyPr/>
                    <a:lstStyle/>
                    <a:p>
                      <a:r>
                        <a:rPr kumimoji="1" lang="ja-JP" altLang="en-US" sz="1000"/>
                        <a:t>支援兵器キャラ選択画面に遷移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搭乗員カードタップ</a:t>
                      </a:r>
                    </a:p>
                  </a:txBody>
                  <a:tcPr>
                    <a:solidFill>
                      <a:schemeClr val="bg1"/>
                    </a:solidFill>
                  </a:tcPr>
                </a:tc>
                <a:tc>
                  <a:txBody>
                    <a:bodyPr/>
                    <a:lstStyle/>
                    <a:p>
                      <a:r>
                        <a:rPr kumimoji="1" lang="en-US" altLang="ja-JP" sz="1000"/>
                        <a:t>TR</a:t>
                      </a:r>
                      <a:r>
                        <a:rPr kumimoji="1" lang="ja-JP" altLang="en-US" sz="1000"/>
                        <a:t>セット画面に遷移</a:t>
                      </a:r>
                    </a:p>
                  </a:txBody>
                  <a:tcPr>
                    <a:solidFill>
                      <a:schemeClr val="bg1"/>
                    </a:solidFill>
                  </a:tcPr>
                </a:tc>
                <a:extLst>
                  <a:ext uri="{0D108BD9-81ED-4DB2-BD59-A6C34878D82A}">
                    <a16:rowId xmlns:a16="http://schemas.microsoft.com/office/drawing/2014/main" val="1777328412"/>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設定を決定し前にもどる</a:t>
                      </a:r>
                    </a:p>
                  </a:txBody>
                  <a:tcPr>
                    <a:solidFill>
                      <a:schemeClr val="bg1"/>
                    </a:solidFill>
                  </a:tcPr>
                </a:tc>
                <a:extLst>
                  <a:ext uri="{0D108BD9-81ED-4DB2-BD59-A6C34878D82A}">
                    <a16:rowId xmlns:a16="http://schemas.microsoft.com/office/drawing/2014/main" val="3097798716"/>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a:t>設定をキャンセルして前にもどる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52" name="テキスト ボックス 51">
            <a:extLst>
              <a:ext uri="{FF2B5EF4-FFF2-40B4-BE49-F238E27FC236}">
                <a16:creationId xmlns:a16="http://schemas.microsoft.com/office/drawing/2014/main" id="{09FBE7EB-3480-448C-B768-132BF4290FC7}"/>
              </a:ext>
            </a:extLst>
          </p:cNvPr>
          <p:cNvSpPr txBox="1"/>
          <p:nvPr/>
        </p:nvSpPr>
        <p:spPr>
          <a:xfrm>
            <a:off x="3884871" y="362993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1225021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992853" cy="307777"/>
          </a:xfrm>
          <a:prstGeom prst="rect">
            <a:avLst/>
          </a:prstGeom>
          <a:noFill/>
        </p:spPr>
        <p:txBody>
          <a:bodyPr wrap="none" rtlCol="0">
            <a:spAutoFit/>
          </a:bodyPr>
          <a:lstStyle/>
          <a:p>
            <a:r>
              <a:rPr kumimoji="1" lang="ja-JP" altLang="en-US" sz="1400" b="1"/>
              <a:t>●変更点</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追記）</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en-US" altLang="ja-JP" sz="1000"/>
              <a:t>11/15</a:t>
            </a:r>
            <a:r>
              <a:rPr kumimoji="1" lang="ja-JP" altLang="en-US" sz="1000"/>
              <a:t>の打合せにより、各部隊別にキャラの設定をできるようにした。</a:t>
            </a:r>
            <a:endParaRPr kumimoji="1" lang="en-US" altLang="ja-JP" sz="1000"/>
          </a:p>
          <a:p>
            <a:endParaRPr kumimoji="1" lang="en-US" altLang="ja-JP" sz="1000"/>
          </a:p>
          <a:p>
            <a:r>
              <a:rPr kumimoji="1" lang="ja-JP" altLang="en-US" sz="1000"/>
              <a:t>これにより、部隊から離れたところでキャラの詳細を見ると複雑さが増すようになったので、</a:t>
            </a:r>
            <a:endParaRPr kumimoji="1" lang="en-US" altLang="ja-JP" sz="1000"/>
          </a:p>
          <a:p>
            <a:r>
              <a:rPr kumimoji="1" lang="ja-JP" altLang="en-US" sz="1000"/>
              <a:t>本画面から「キャラ」の詳細のみを確認する部分を割愛した。</a:t>
            </a:r>
            <a:endParaRPr kumimoji="1" lang="en-US" altLang="ja-JP" sz="1000"/>
          </a:p>
        </p:txBody>
      </p:sp>
      <p:sp>
        <p:nvSpPr>
          <p:cNvPr id="7" name="テキスト ボックス 6">
            <a:extLst>
              <a:ext uri="{FF2B5EF4-FFF2-40B4-BE49-F238E27FC236}">
                <a16:creationId xmlns:a16="http://schemas.microsoft.com/office/drawing/2014/main" id="{3FBEDA34-7FCB-41AD-9615-D2D7CBBE47F9}"/>
              </a:ext>
            </a:extLst>
          </p:cNvPr>
          <p:cNvSpPr txBox="1"/>
          <p:nvPr/>
        </p:nvSpPr>
        <p:spPr>
          <a:xfrm>
            <a:off x="738384" y="2015441"/>
            <a:ext cx="7556530" cy="1015663"/>
          </a:xfrm>
          <a:prstGeom prst="rect">
            <a:avLst/>
          </a:prstGeom>
          <a:noFill/>
        </p:spPr>
        <p:txBody>
          <a:bodyPr wrap="square" rtlCol="0">
            <a:spAutoFit/>
          </a:bodyPr>
          <a:lstStyle/>
          <a:p>
            <a:r>
              <a:rPr kumimoji="1" lang="ja-JP" altLang="en-US" sz="1000"/>
              <a:t>以前仕様作成した</a:t>
            </a:r>
            <a:r>
              <a:rPr kumimoji="1" lang="en-US" altLang="ja-JP" sz="1000"/>
              <a:t>【GP01】</a:t>
            </a:r>
            <a:r>
              <a:rPr kumimoji="1" lang="ja-JP" altLang="en-US" sz="1000"/>
              <a:t>バトル前準備において、部隊と支援兵器は紐づかず独立しているとしたが、</a:t>
            </a:r>
            <a:endParaRPr kumimoji="1" lang="en-US" altLang="ja-JP" sz="1000"/>
          </a:p>
          <a:p>
            <a:r>
              <a:rPr kumimoji="1" lang="ja-JP" altLang="en-US" sz="1000"/>
              <a:t>部隊メンバーと支援兵器の搭乗員の排他関係にあるための仕様の煩雑さと</a:t>
            </a:r>
            <a:endParaRPr kumimoji="1" lang="en-US" altLang="ja-JP" sz="1000"/>
          </a:p>
          <a:p>
            <a:r>
              <a:rPr kumimoji="1" lang="ja-JP" altLang="en-US" sz="1000"/>
              <a:t>部隊と支援兵器をセットしたことによるプレイヤーへのわかりやすさのために</a:t>
            </a:r>
            <a:endParaRPr kumimoji="1" lang="en-US" altLang="ja-JP" sz="1000"/>
          </a:p>
          <a:p>
            <a:r>
              <a:rPr kumimoji="1" lang="ja-JP" altLang="en-US" sz="1000"/>
              <a:t>部隊と支援兵器は１セットで扱うことにした。</a:t>
            </a:r>
            <a:endParaRPr kumimoji="1" lang="en-US" altLang="ja-JP" sz="1000"/>
          </a:p>
          <a:p>
            <a:endParaRPr kumimoji="1" lang="en-US" altLang="ja-JP" sz="1000"/>
          </a:p>
          <a:p>
            <a:r>
              <a:rPr kumimoji="1" lang="ja-JP" altLang="en-US" sz="1000"/>
              <a:t>そのため設定できる５部隊にそれぞれ支援兵器の設定ができるようにした。</a:t>
            </a:r>
            <a:endParaRPr kumimoji="1" lang="en-US" altLang="ja-JP" sz="1000"/>
          </a:p>
        </p:txBody>
      </p:sp>
      <p:cxnSp>
        <p:nvCxnSpPr>
          <p:cNvPr id="4" name="直線コネクタ 3">
            <a:extLst>
              <a:ext uri="{FF2B5EF4-FFF2-40B4-BE49-F238E27FC236}">
                <a16:creationId xmlns:a16="http://schemas.microsoft.com/office/drawing/2014/main" id="{6447BDAA-A4AC-4903-AE29-0ADE422EA2EB}"/>
              </a:ext>
            </a:extLst>
          </p:cNvPr>
          <p:cNvCxnSpPr/>
          <p:nvPr/>
        </p:nvCxnSpPr>
        <p:spPr>
          <a:xfrm>
            <a:off x="861060" y="1767840"/>
            <a:ext cx="7376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0EA90FC-A80F-4AA3-A5FC-9452E948D652}"/>
              </a:ext>
            </a:extLst>
          </p:cNvPr>
          <p:cNvSpPr txBox="1"/>
          <p:nvPr/>
        </p:nvSpPr>
        <p:spPr>
          <a:xfrm>
            <a:off x="415419" y="3143714"/>
            <a:ext cx="2244525" cy="307777"/>
          </a:xfrm>
          <a:prstGeom prst="rect">
            <a:avLst/>
          </a:prstGeom>
          <a:noFill/>
        </p:spPr>
        <p:txBody>
          <a:bodyPr wrap="none" rtlCol="0">
            <a:spAutoFit/>
          </a:bodyPr>
          <a:lstStyle/>
          <a:p>
            <a:r>
              <a:rPr kumimoji="1" lang="ja-JP" altLang="en-US" sz="1400" b="1"/>
              <a:t>●部隊人数</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追記）</a:t>
            </a:r>
          </a:p>
        </p:txBody>
      </p:sp>
      <p:sp>
        <p:nvSpPr>
          <p:cNvPr id="10" name="テキスト ボックス 9">
            <a:extLst>
              <a:ext uri="{FF2B5EF4-FFF2-40B4-BE49-F238E27FC236}">
                <a16:creationId xmlns:a16="http://schemas.microsoft.com/office/drawing/2014/main" id="{2FC4AD7A-0F2D-4E33-B9AD-7D3017A35003}"/>
              </a:ext>
            </a:extLst>
          </p:cNvPr>
          <p:cNvSpPr txBox="1"/>
          <p:nvPr/>
        </p:nvSpPr>
        <p:spPr>
          <a:xfrm>
            <a:off x="861060" y="3451491"/>
            <a:ext cx="7556530" cy="400110"/>
          </a:xfrm>
          <a:prstGeom prst="rect">
            <a:avLst/>
          </a:prstGeom>
          <a:noFill/>
        </p:spPr>
        <p:txBody>
          <a:bodyPr wrap="square" rtlCol="0">
            <a:spAutoFit/>
          </a:bodyPr>
          <a:lstStyle/>
          <a:p>
            <a:r>
              <a:rPr kumimoji="1" lang="ja-JP" altLang="en-US" sz="1000"/>
              <a:t>部隊に設定するキャラ数は３名固定とする。</a:t>
            </a:r>
            <a:endParaRPr kumimoji="1" lang="en-US" altLang="ja-JP" sz="1000"/>
          </a:p>
          <a:p>
            <a:r>
              <a:rPr kumimoji="1" lang="ja-JP" altLang="en-US" sz="1000"/>
              <a:t>小人数で出発することはできない。</a:t>
            </a:r>
            <a:endParaRPr kumimoji="1" lang="en-US" altLang="ja-JP" sz="1000"/>
          </a:p>
        </p:txBody>
      </p:sp>
      <p:sp>
        <p:nvSpPr>
          <p:cNvPr id="3" name="四角形: 角を丸くする 2">
            <a:extLst>
              <a:ext uri="{FF2B5EF4-FFF2-40B4-BE49-F238E27FC236}">
                <a16:creationId xmlns:a16="http://schemas.microsoft.com/office/drawing/2014/main" id="{BECFF03E-EAEB-4547-9FFE-50BDE9A746E5}"/>
              </a:ext>
            </a:extLst>
          </p:cNvPr>
          <p:cNvSpPr/>
          <p:nvPr/>
        </p:nvSpPr>
        <p:spPr>
          <a:xfrm>
            <a:off x="738384" y="3979593"/>
            <a:ext cx="3581544" cy="113868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a:solidFill>
                  <a:schemeClr val="tx1"/>
                </a:solidFill>
              </a:rPr>
              <a:t>注意</a:t>
            </a:r>
            <a:endParaRPr kumimoji="1" lang="en-US" altLang="ja-JP" sz="1000">
              <a:solidFill>
                <a:schemeClr val="tx1"/>
              </a:solidFill>
            </a:endParaRPr>
          </a:p>
          <a:p>
            <a:r>
              <a:rPr kumimoji="1" lang="ja-JP" altLang="en-US" sz="1000">
                <a:solidFill>
                  <a:schemeClr val="tx1"/>
                </a:solidFill>
              </a:rPr>
              <a:t>まだ未確定だが、ストーリーの演出で、</a:t>
            </a:r>
            <a:endParaRPr kumimoji="1" lang="en-US" altLang="ja-JP" sz="1000">
              <a:solidFill>
                <a:schemeClr val="tx1"/>
              </a:solidFill>
            </a:endParaRPr>
          </a:p>
          <a:p>
            <a:r>
              <a:rPr kumimoji="1" lang="ja-JP" altLang="en-US" sz="1000">
                <a:solidFill>
                  <a:schemeClr val="tx1"/>
                </a:solidFill>
              </a:rPr>
              <a:t>１人でバトルに入って戦うことも想定している。</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内部的には１名でもバトル開始ができるようにしておく必要がある。</a:t>
            </a:r>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1220026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23" name="テキスト ボックス 22">
            <a:extLst>
              <a:ext uri="{FF2B5EF4-FFF2-40B4-BE49-F238E27FC236}">
                <a16:creationId xmlns:a16="http://schemas.microsoft.com/office/drawing/2014/main" id="{53DB5FC9-1B6E-4052-A06D-C5EE76878EFB}"/>
              </a:ext>
            </a:extLst>
          </p:cNvPr>
          <p:cNvSpPr txBox="1"/>
          <p:nvPr/>
        </p:nvSpPr>
        <p:spPr>
          <a:xfrm>
            <a:off x="270525" y="574902"/>
            <a:ext cx="4249881" cy="3046988"/>
          </a:xfrm>
          <a:prstGeom prst="rect">
            <a:avLst/>
          </a:prstGeom>
          <a:noFill/>
        </p:spPr>
        <p:txBody>
          <a:bodyPr wrap="none" rtlCol="0" anchor="t">
            <a:spAutoFit/>
          </a:bodyPr>
          <a:lstStyle/>
          <a:p>
            <a:r>
              <a:rPr kumimoji="1" lang="ja-JP" altLang="en-US" sz="1200" b="1" dirty="0"/>
              <a:t>○おまかせ編成</a:t>
            </a:r>
            <a:endParaRPr kumimoji="1" lang="en-US" altLang="ja-JP" sz="1200" b="1" dirty="0"/>
          </a:p>
          <a:p>
            <a:r>
              <a:rPr kumimoji="1" lang="ja-JP" altLang="en-US" sz="1200" b="1" dirty="0"/>
              <a:t>　キャラ・ＴＲカード・武器、パーツ、結晶を一括で選択</a:t>
            </a:r>
            <a:endParaRPr kumimoji="1" lang="en-US" altLang="ja-JP" sz="1200" b="1" dirty="0"/>
          </a:p>
          <a:p>
            <a:endParaRPr kumimoji="1" lang="en-US" altLang="ja-JP" sz="1200" b="1" dirty="0"/>
          </a:p>
          <a:p>
            <a:r>
              <a:rPr kumimoji="1" lang="ja-JP" altLang="en-US" sz="1200" b="1" dirty="0"/>
              <a:t>　・キャラ</a:t>
            </a:r>
            <a:endParaRPr kumimoji="1" lang="en-US" altLang="ja-JP" sz="1200" b="1" dirty="0"/>
          </a:p>
          <a:p>
            <a:endParaRPr kumimoji="1" lang="en-US" altLang="ja-JP" sz="1200" b="1" dirty="0"/>
          </a:p>
          <a:p>
            <a:r>
              <a:rPr kumimoji="1" lang="ja-JP" altLang="en-US" sz="1200" b="1" dirty="0"/>
              <a:t>　・パラメータ</a:t>
            </a:r>
            <a:endParaRPr kumimoji="1" lang="en-US" altLang="ja-JP" sz="1200" b="1" dirty="0"/>
          </a:p>
          <a:p>
            <a:r>
              <a:rPr kumimoji="1" lang="ja-JP" altLang="en-US" sz="1200" b="1" dirty="0"/>
              <a:t>　　</a:t>
            </a:r>
            <a:r>
              <a:rPr kumimoji="1" lang="en-US" altLang="ja-JP" sz="1200" dirty="0"/>
              <a:t>ALL</a:t>
            </a:r>
            <a:r>
              <a:rPr kumimoji="1" lang="ja-JP" altLang="en-US" sz="1200" dirty="0"/>
              <a:t>が選択されている場合は、</a:t>
            </a:r>
            <a:endParaRPr kumimoji="1" lang="en-US" altLang="ja-JP" sz="1200" dirty="0"/>
          </a:p>
          <a:p>
            <a:r>
              <a:rPr kumimoji="1" lang="ja-JP" altLang="en-US" sz="1200">
                <a:ea typeface="メイリオ"/>
              </a:rPr>
              <a:t>　　武器、</a:t>
            </a:r>
            <a:r>
              <a:rPr kumimoji="1" lang="en-US" altLang="ja-JP" sz="1200">
                <a:ea typeface="メイリオ"/>
              </a:rPr>
              <a:t>TR</a:t>
            </a:r>
            <a:r>
              <a:rPr kumimoji="1" lang="ja-JP" altLang="en-US" sz="1200">
                <a:ea typeface="メイリオ"/>
              </a:rPr>
              <a:t>カードそれぞれ</a:t>
            </a:r>
            <a:r>
              <a:rPr kumimoji="1" lang="ja-JP" altLang="en-US" sz="1200" b="1">
                <a:ea typeface="メイリオ"/>
              </a:rPr>
              <a:t>合算値の高い物を選択</a:t>
            </a:r>
            <a:r>
              <a:rPr kumimoji="1" lang="ja-JP" altLang="en-US" sz="1200">
                <a:ea typeface="メイリオ"/>
              </a:rPr>
              <a:t>する。</a:t>
            </a:r>
            <a:endParaRPr kumimoji="1" lang="en-US" altLang="ja-JP" sz="1200" dirty="0">
              <a:ea typeface="メイリオ" panose="020B0604030504040204" pitchFamily="34" charset="-128"/>
            </a:endParaRPr>
          </a:p>
          <a:p>
            <a:r>
              <a:rPr kumimoji="1" lang="ja-JP" altLang="en-US" sz="1200">
                <a:ea typeface="メイリオ"/>
              </a:rPr>
              <a:t>　　複数を選択することは出来ない。</a:t>
            </a:r>
            <a:endParaRPr lang="ja-JP" altLang="en-US" sz="1200" dirty="0">
              <a:ea typeface="メイリオ"/>
            </a:endParaRPr>
          </a:p>
          <a:p>
            <a:endParaRPr kumimoji="1" lang="en-US" altLang="ja-JP" sz="1200" dirty="0"/>
          </a:p>
          <a:p>
            <a:r>
              <a:rPr kumimoji="1" lang="ja-JP" altLang="en-US" sz="1200">
                <a:ea typeface="メイリオ"/>
              </a:rPr>
              <a:t>　　属性の優先なども踏まえ、</a:t>
            </a:r>
            <a:endParaRPr kumimoji="1" lang="en-US" altLang="ja-JP" sz="1200">
              <a:ea typeface="メイリオ"/>
            </a:endParaRPr>
          </a:p>
          <a:p>
            <a:r>
              <a:rPr kumimoji="1" lang="ja-JP" altLang="en-US" sz="1200">
                <a:ea typeface="メイリオ"/>
              </a:rPr>
              <a:t>　　指定したパラメータが同じの値の場合は、</a:t>
            </a:r>
            <a:endParaRPr lang="en-US" altLang="ja-JP" sz="1200">
              <a:ea typeface="メイリオ"/>
            </a:endParaRPr>
          </a:p>
          <a:p>
            <a:r>
              <a:rPr kumimoji="1" lang="ja-JP" altLang="en-US" sz="1200" dirty="0"/>
              <a:t>　　</a:t>
            </a:r>
            <a:r>
              <a:rPr kumimoji="1" lang="ja-JP" altLang="en-US" sz="1200" b="1" dirty="0"/>
              <a:t>他パラメータの合算 </a:t>
            </a:r>
            <a:r>
              <a:rPr kumimoji="1" lang="en-US" altLang="ja-JP" sz="1200" b="1" dirty="0"/>
              <a:t>&gt; </a:t>
            </a:r>
            <a:r>
              <a:rPr kumimoji="1" lang="ja-JP" altLang="en-US" sz="1200" b="1" dirty="0"/>
              <a:t>レア </a:t>
            </a:r>
            <a:r>
              <a:rPr kumimoji="1" lang="en-US" altLang="ja-JP" sz="1200" b="1" dirty="0"/>
              <a:t>&gt; </a:t>
            </a:r>
            <a:r>
              <a:rPr kumimoji="1" lang="ja-JP" altLang="en-US" sz="1200" b="1" dirty="0"/>
              <a:t>進化 </a:t>
            </a:r>
            <a:r>
              <a:rPr kumimoji="1" lang="en-US" altLang="ja-JP" sz="1200" b="1" dirty="0"/>
              <a:t>&gt; </a:t>
            </a:r>
            <a:r>
              <a:rPr kumimoji="1" lang="ja-JP" altLang="en-US" sz="1200" b="1" dirty="0"/>
              <a:t>レベル </a:t>
            </a:r>
            <a:r>
              <a:rPr kumimoji="1" lang="en-US" altLang="ja-JP" sz="1200" b="1" dirty="0"/>
              <a:t>&gt; </a:t>
            </a:r>
            <a:r>
              <a:rPr kumimoji="1" lang="ja-JP" altLang="en-US" sz="1200" b="1" dirty="0"/>
              <a:t>入手</a:t>
            </a:r>
            <a:r>
              <a:rPr kumimoji="1" lang="en-US" altLang="ja-JP" sz="1200" b="1" dirty="0"/>
              <a:t>(</a:t>
            </a:r>
            <a:r>
              <a:rPr kumimoji="1" lang="ja-JP" altLang="en-US" sz="1200" b="1" dirty="0"/>
              <a:t>新</a:t>
            </a:r>
            <a:r>
              <a:rPr kumimoji="1" lang="en-US" altLang="ja-JP" sz="1200" b="1" dirty="0"/>
              <a:t>)</a:t>
            </a:r>
          </a:p>
          <a:p>
            <a:r>
              <a:rPr kumimoji="1" lang="ja-JP" altLang="en-US" sz="1200" dirty="0"/>
              <a:t>　　で選択する。</a:t>
            </a:r>
            <a:endParaRPr kumimoji="1" lang="en-US" altLang="ja-JP" sz="1200" dirty="0"/>
          </a:p>
          <a:p>
            <a:r>
              <a:rPr kumimoji="1" lang="ja-JP" altLang="en-US" sz="1200" dirty="0">
                <a:ea typeface="メイリオ"/>
              </a:rPr>
              <a:t>　　</a:t>
            </a:r>
            <a:endParaRPr kumimoji="1" lang="en-US" altLang="ja-JP" sz="1200" dirty="0">
              <a:ea typeface="メイリオ"/>
            </a:endParaRPr>
          </a:p>
          <a:p>
            <a:r>
              <a:rPr kumimoji="1" lang="en-US" altLang="ja-JP" sz="1200">
                <a:ea typeface="メイリオ"/>
              </a:rPr>
              <a:t>　　※</a:t>
            </a:r>
            <a:r>
              <a:rPr kumimoji="1" lang="ja-JP" altLang="en-US" sz="1200">
                <a:ea typeface="メイリオ"/>
              </a:rPr>
              <a:t>細部まで同一の場合は新しく入手した方を優先</a:t>
            </a:r>
            <a:endParaRPr lang="en-US" altLang="ja-JP" sz="1200">
              <a:ea typeface="メイリオ"/>
            </a:endParaRPr>
          </a:p>
        </p:txBody>
      </p:sp>
      <p:pic>
        <p:nvPicPr>
          <p:cNvPr id="2" name="図 1">
            <a:extLst>
              <a:ext uri="{FF2B5EF4-FFF2-40B4-BE49-F238E27FC236}">
                <a16:creationId xmlns:a16="http://schemas.microsoft.com/office/drawing/2014/main" id="{5FF93F75-DF21-4E51-867C-9406173C9F71}"/>
              </a:ext>
            </a:extLst>
          </p:cNvPr>
          <p:cNvPicPr>
            <a:picLocks noChangeAspect="1"/>
          </p:cNvPicPr>
          <p:nvPr/>
        </p:nvPicPr>
        <p:blipFill>
          <a:blip r:embed="rId2"/>
          <a:stretch>
            <a:fillRect/>
          </a:stretch>
        </p:blipFill>
        <p:spPr>
          <a:xfrm>
            <a:off x="545341" y="4472586"/>
            <a:ext cx="1096108" cy="1928214"/>
          </a:xfrm>
          <a:prstGeom prst="rect">
            <a:avLst/>
          </a:prstGeom>
        </p:spPr>
      </p:pic>
      <p:pic>
        <p:nvPicPr>
          <p:cNvPr id="110" name="図 109">
            <a:extLst>
              <a:ext uri="{FF2B5EF4-FFF2-40B4-BE49-F238E27FC236}">
                <a16:creationId xmlns:a16="http://schemas.microsoft.com/office/drawing/2014/main" id="{01057B02-69CA-495D-8685-F222B30A7E14}"/>
              </a:ext>
            </a:extLst>
          </p:cNvPr>
          <p:cNvPicPr>
            <a:picLocks noChangeAspect="1"/>
          </p:cNvPicPr>
          <p:nvPr/>
        </p:nvPicPr>
        <p:blipFill>
          <a:blip r:embed="rId2"/>
          <a:stretch>
            <a:fillRect/>
          </a:stretch>
        </p:blipFill>
        <p:spPr>
          <a:xfrm>
            <a:off x="2790491" y="4472586"/>
            <a:ext cx="1096108" cy="1928214"/>
          </a:xfrm>
          <a:prstGeom prst="rect">
            <a:avLst/>
          </a:prstGeom>
        </p:spPr>
      </p:pic>
      <p:cxnSp>
        <p:nvCxnSpPr>
          <p:cNvPr id="4" name="直線矢印コネクタ 3">
            <a:extLst>
              <a:ext uri="{FF2B5EF4-FFF2-40B4-BE49-F238E27FC236}">
                <a16:creationId xmlns:a16="http://schemas.microsoft.com/office/drawing/2014/main" id="{132701E7-B2D6-4B14-8D9B-C10DC019BC90}"/>
              </a:ext>
            </a:extLst>
          </p:cNvPr>
          <p:cNvCxnSpPr/>
          <p:nvPr/>
        </p:nvCxnSpPr>
        <p:spPr>
          <a:xfrm>
            <a:off x="1851741" y="5436693"/>
            <a:ext cx="688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FF85C9B2-A98A-4408-A80A-FFEE708F9866}"/>
              </a:ext>
            </a:extLst>
          </p:cNvPr>
          <p:cNvSpPr/>
          <p:nvPr/>
        </p:nvSpPr>
        <p:spPr>
          <a:xfrm>
            <a:off x="2879263" y="4989135"/>
            <a:ext cx="914400" cy="1084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方針</a:t>
            </a:r>
            <a:endParaRPr kumimoji="1" lang="en-US" altLang="ja-JP" dirty="0"/>
          </a:p>
          <a:p>
            <a:pPr algn="ctr"/>
            <a:r>
              <a:rPr kumimoji="1" lang="ja-JP" altLang="en-US" sz="1000" dirty="0"/>
              <a:t>ウィンドウ</a:t>
            </a:r>
          </a:p>
        </p:txBody>
      </p:sp>
      <p:cxnSp>
        <p:nvCxnSpPr>
          <p:cNvPr id="114" name="直線矢印コネクタ 113">
            <a:extLst>
              <a:ext uri="{FF2B5EF4-FFF2-40B4-BE49-F238E27FC236}">
                <a16:creationId xmlns:a16="http://schemas.microsoft.com/office/drawing/2014/main" id="{F3A6B0F2-7873-48A6-80B0-6ED868B8459E}"/>
              </a:ext>
            </a:extLst>
          </p:cNvPr>
          <p:cNvCxnSpPr/>
          <p:nvPr/>
        </p:nvCxnSpPr>
        <p:spPr>
          <a:xfrm flipV="1">
            <a:off x="3567419" y="5064551"/>
            <a:ext cx="904974" cy="372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四角形: 角を丸くする 114">
            <a:extLst>
              <a:ext uri="{FF2B5EF4-FFF2-40B4-BE49-F238E27FC236}">
                <a16:creationId xmlns:a16="http://schemas.microsoft.com/office/drawing/2014/main" id="{62A093EA-1205-4ECF-9DDC-E8574FBD1BD4}"/>
              </a:ext>
            </a:extLst>
          </p:cNvPr>
          <p:cNvSpPr/>
          <p:nvPr/>
        </p:nvSpPr>
        <p:spPr>
          <a:xfrm>
            <a:off x="4551522" y="132811"/>
            <a:ext cx="4365943" cy="64465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テキスト ボックス 120">
            <a:extLst>
              <a:ext uri="{FF2B5EF4-FFF2-40B4-BE49-F238E27FC236}">
                <a16:creationId xmlns:a16="http://schemas.microsoft.com/office/drawing/2014/main" id="{13921EAA-0316-4057-8A39-0E100BC6DF12}"/>
              </a:ext>
            </a:extLst>
          </p:cNvPr>
          <p:cNvSpPr txBox="1"/>
          <p:nvPr/>
        </p:nvSpPr>
        <p:spPr>
          <a:xfrm>
            <a:off x="5051616" y="672755"/>
            <a:ext cx="1142690" cy="307777"/>
          </a:xfrm>
          <a:prstGeom prst="rect">
            <a:avLst/>
          </a:prstGeom>
          <a:noFill/>
        </p:spPr>
        <p:txBody>
          <a:bodyPr wrap="square" rtlCol="0">
            <a:spAutoFit/>
          </a:bodyPr>
          <a:lstStyle/>
          <a:p>
            <a:r>
              <a:rPr kumimoji="1" lang="ja-JP" altLang="en-US" sz="1400" dirty="0"/>
              <a:t>キャラ</a:t>
            </a:r>
          </a:p>
        </p:txBody>
      </p:sp>
      <p:sp>
        <p:nvSpPr>
          <p:cNvPr id="122" name="四角形: 角を丸くする 121">
            <a:extLst>
              <a:ext uri="{FF2B5EF4-FFF2-40B4-BE49-F238E27FC236}">
                <a16:creationId xmlns:a16="http://schemas.microsoft.com/office/drawing/2014/main" id="{3E061370-2D53-4355-AAE8-7F7C23B290EB}"/>
              </a:ext>
            </a:extLst>
          </p:cNvPr>
          <p:cNvSpPr/>
          <p:nvPr/>
        </p:nvSpPr>
        <p:spPr>
          <a:xfrm>
            <a:off x="6917303" y="5671282"/>
            <a:ext cx="10945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ＯＫ</a:t>
            </a:r>
          </a:p>
        </p:txBody>
      </p:sp>
      <p:sp>
        <p:nvSpPr>
          <p:cNvPr id="124" name="四角形: 角を丸くする 123">
            <a:extLst>
              <a:ext uri="{FF2B5EF4-FFF2-40B4-BE49-F238E27FC236}">
                <a16:creationId xmlns:a16="http://schemas.microsoft.com/office/drawing/2014/main" id="{293C7AAF-BB77-46FA-B4EE-E1C2E1CE49F4}"/>
              </a:ext>
            </a:extLst>
          </p:cNvPr>
          <p:cNvSpPr/>
          <p:nvPr/>
        </p:nvSpPr>
        <p:spPr>
          <a:xfrm>
            <a:off x="5441689" y="5664033"/>
            <a:ext cx="10945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キャンセル</a:t>
            </a:r>
          </a:p>
        </p:txBody>
      </p:sp>
      <p:grpSp>
        <p:nvGrpSpPr>
          <p:cNvPr id="140" name="グループ化 139">
            <a:extLst>
              <a:ext uri="{FF2B5EF4-FFF2-40B4-BE49-F238E27FC236}">
                <a16:creationId xmlns:a16="http://schemas.microsoft.com/office/drawing/2014/main" id="{B3D96420-6B6B-4749-966E-527D7138EABB}"/>
              </a:ext>
            </a:extLst>
          </p:cNvPr>
          <p:cNvGrpSpPr/>
          <p:nvPr/>
        </p:nvGrpSpPr>
        <p:grpSpPr>
          <a:xfrm>
            <a:off x="5630698" y="4859905"/>
            <a:ext cx="2936767" cy="200936"/>
            <a:chOff x="5053938" y="1391818"/>
            <a:chExt cx="3103401" cy="351973"/>
          </a:xfrm>
          <a:solidFill>
            <a:schemeClr val="accent1">
              <a:lumMod val="50000"/>
            </a:schemeClr>
          </a:solidFill>
        </p:grpSpPr>
        <p:sp>
          <p:nvSpPr>
            <p:cNvPr id="130" name="四角形: 角を丸くする 129">
              <a:extLst>
                <a:ext uri="{FF2B5EF4-FFF2-40B4-BE49-F238E27FC236}">
                  <a16:creationId xmlns:a16="http://schemas.microsoft.com/office/drawing/2014/main" id="{E1A8E439-EA9D-4C8A-AA17-61F0D1985679}"/>
                </a:ext>
              </a:extLst>
            </p:cNvPr>
            <p:cNvSpPr/>
            <p:nvPr/>
          </p:nvSpPr>
          <p:spPr>
            <a:xfrm>
              <a:off x="5053938" y="1391818"/>
              <a:ext cx="575337" cy="351973"/>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属性Ａ</a:t>
              </a:r>
              <a:endParaRPr kumimoji="1" lang="en-US" altLang="ja-JP" sz="800" dirty="0"/>
            </a:p>
            <a:p>
              <a:pPr algn="ctr"/>
              <a:r>
                <a:rPr kumimoji="1" lang="ja-JP" altLang="en-US" sz="800" dirty="0"/>
                <a:t>優先</a:t>
              </a:r>
              <a:endParaRPr kumimoji="1" lang="en-US" altLang="ja-JP" sz="800" dirty="0"/>
            </a:p>
          </p:txBody>
        </p:sp>
        <p:sp>
          <p:nvSpPr>
            <p:cNvPr id="135" name="四角形: 角を丸くする 134">
              <a:extLst>
                <a:ext uri="{FF2B5EF4-FFF2-40B4-BE49-F238E27FC236}">
                  <a16:creationId xmlns:a16="http://schemas.microsoft.com/office/drawing/2014/main" id="{4A01B28D-2CBC-43DD-943C-0DF5D28EB636}"/>
                </a:ext>
              </a:extLst>
            </p:cNvPr>
            <p:cNvSpPr/>
            <p:nvPr/>
          </p:nvSpPr>
          <p:spPr>
            <a:xfrm>
              <a:off x="5685954" y="1391818"/>
              <a:ext cx="575337" cy="351973"/>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属性Ｂ</a:t>
              </a:r>
              <a:endParaRPr kumimoji="1" lang="en-US" altLang="ja-JP" sz="800" dirty="0"/>
            </a:p>
            <a:p>
              <a:pPr algn="ctr"/>
              <a:r>
                <a:rPr kumimoji="1" lang="ja-JP" altLang="en-US" sz="800" dirty="0"/>
                <a:t>優先</a:t>
              </a:r>
              <a:endParaRPr kumimoji="1" lang="en-US" altLang="ja-JP" sz="800" dirty="0"/>
            </a:p>
          </p:txBody>
        </p:sp>
        <p:sp>
          <p:nvSpPr>
            <p:cNvPr id="136" name="四角形: 角を丸くする 135">
              <a:extLst>
                <a:ext uri="{FF2B5EF4-FFF2-40B4-BE49-F238E27FC236}">
                  <a16:creationId xmlns:a16="http://schemas.microsoft.com/office/drawing/2014/main" id="{CA794811-F6B4-430D-AEFF-822C5330ED3A}"/>
                </a:ext>
              </a:extLst>
            </p:cNvPr>
            <p:cNvSpPr/>
            <p:nvPr/>
          </p:nvSpPr>
          <p:spPr>
            <a:xfrm>
              <a:off x="6317970" y="1391818"/>
              <a:ext cx="575337" cy="351973"/>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属性Ｃ</a:t>
              </a:r>
              <a:endParaRPr kumimoji="1" lang="en-US" altLang="ja-JP" sz="800" dirty="0"/>
            </a:p>
            <a:p>
              <a:pPr algn="ctr"/>
              <a:r>
                <a:rPr kumimoji="1" lang="ja-JP" altLang="en-US" sz="800" dirty="0"/>
                <a:t>優先</a:t>
              </a:r>
              <a:endParaRPr kumimoji="1" lang="en-US" altLang="ja-JP" sz="800" dirty="0"/>
            </a:p>
          </p:txBody>
        </p:sp>
        <p:sp>
          <p:nvSpPr>
            <p:cNvPr id="137" name="四角形: 角を丸くする 136">
              <a:extLst>
                <a:ext uri="{FF2B5EF4-FFF2-40B4-BE49-F238E27FC236}">
                  <a16:creationId xmlns:a16="http://schemas.microsoft.com/office/drawing/2014/main" id="{293B119A-0101-4EF6-ACFB-2048256E4804}"/>
                </a:ext>
              </a:extLst>
            </p:cNvPr>
            <p:cNvSpPr/>
            <p:nvPr/>
          </p:nvSpPr>
          <p:spPr>
            <a:xfrm>
              <a:off x="6949986" y="1391818"/>
              <a:ext cx="575337" cy="351973"/>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属性Ｄ</a:t>
              </a:r>
              <a:endParaRPr kumimoji="1" lang="en-US" altLang="ja-JP" sz="800" dirty="0"/>
            </a:p>
            <a:p>
              <a:pPr algn="ctr"/>
              <a:r>
                <a:rPr kumimoji="1" lang="ja-JP" altLang="en-US" sz="800" dirty="0"/>
                <a:t>優先</a:t>
              </a:r>
              <a:endParaRPr kumimoji="1" lang="en-US" altLang="ja-JP" sz="800" dirty="0"/>
            </a:p>
          </p:txBody>
        </p:sp>
        <p:sp>
          <p:nvSpPr>
            <p:cNvPr id="138" name="四角形: 角を丸くする 137">
              <a:extLst>
                <a:ext uri="{FF2B5EF4-FFF2-40B4-BE49-F238E27FC236}">
                  <a16:creationId xmlns:a16="http://schemas.microsoft.com/office/drawing/2014/main" id="{7E124114-074C-4D32-A3B9-5B5E8DEC7F72}"/>
                </a:ext>
              </a:extLst>
            </p:cNvPr>
            <p:cNvSpPr/>
            <p:nvPr/>
          </p:nvSpPr>
          <p:spPr>
            <a:xfrm>
              <a:off x="7582002" y="1391818"/>
              <a:ext cx="575337" cy="351973"/>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属性Ｅ</a:t>
              </a:r>
              <a:endParaRPr kumimoji="1" lang="en-US" altLang="ja-JP" sz="800" dirty="0"/>
            </a:p>
            <a:p>
              <a:pPr algn="ctr"/>
              <a:r>
                <a:rPr kumimoji="1" lang="ja-JP" altLang="en-US" sz="800" dirty="0"/>
                <a:t>優先</a:t>
              </a:r>
              <a:endParaRPr kumimoji="1" lang="en-US" altLang="ja-JP" sz="800" dirty="0"/>
            </a:p>
          </p:txBody>
        </p:sp>
      </p:grpSp>
      <p:sp>
        <p:nvSpPr>
          <p:cNvPr id="159" name="四角形: 角を丸くする 158">
            <a:extLst>
              <a:ext uri="{FF2B5EF4-FFF2-40B4-BE49-F238E27FC236}">
                <a16:creationId xmlns:a16="http://schemas.microsoft.com/office/drawing/2014/main" id="{ED5ECCA6-83CC-44BA-AE4D-3565454F48EF}"/>
              </a:ext>
            </a:extLst>
          </p:cNvPr>
          <p:cNvSpPr/>
          <p:nvPr/>
        </p:nvSpPr>
        <p:spPr>
          <a:xfrm>
            <a:off x="6648706" y="3291520"/>
            <a:ext cx="1006073" cy="2142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変更する</a:t>
            </a:r>
          </a:p>
        </p:txBody>
      </p:sp>
      <p:sp>
        <p:nvSpPr>
          <p:cNvPr id="160" name="四角形: 角を丸くする 159">
            <a:extLst>
              <a:ext uri="{FF2B5EF4-FFF2-40B4-BE49-F238E27FC236}">
                <a16:creationId xmlns:a16="http://schemas.microsoft.com/office/drawing/2014/main" id="{2D0C752D-6996-4063-B446-DA6B7DD27021}"/>
              </a:ext>
            </a:extLst>
          </p:cNvPr>
          <p:cNvSpPr/>
          <p:nvPr/>
        </p:nvSpPr>
        <p:spPr>
          <a:xfrm>
            <a:off x="7723393" y="3291520"/>
            <a:ext cx="1006073" cy="21427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変更しない</a:t>
            </a:r>
          </a:p>
        </p:txBody>
      </p:sp>
      <p:cxnSp>
        <p:nvCxnSpPr>
          <p:cNvPr id="164" name="直線コネクタ 163">
            <a:extLst>
              <a:ext uri="{FF2B5EF4-FFF2-40B4-BE49-F238E27FC236}">
                <a16:creationId xmlns:a16="http://schemas.microsoft.com/office/drawing/2014/main" id="{8E9CCBB9-F4B5-4700-8444-223AE3F9D387}"/>
              </a:ext>
            </a:extLst>
          </p:cNvPr>
          <p:cNvCxnSpPr>
            <a:cxnSpLocks/>
          </p:cNvCxnSpPr>
          <p:nvPr/>
        </p:nvCxnSpPr>
        <p:spPr>
          <a:xfrm>
            <a:off x="5054640" y="3211874"/>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テキスト ボックス 170">
            <a:extLst>
              <a:ext uri="{FF2B5EF4-FFF2-40B4-BE49-F238E27FC236}">
                <a16:creationId xmlns:a16="http://schemas.microsoft.com/office/drawing/2014/main" id="{6945E02D-869B-4868-A039-E1D099E39DD7}"/>
              </a:ext>
            </a:extLst>
          </p:cNvPr>
          <p:cNvSpPr txBox="1"/>
          <p:nvPr/>
        </p:nvSpPr>
        <p:spPr>
          <a:xfrm>
            <a:off x="4962631" y="3257722"/>
            <a:ext cx="1142690" cy="307777"/>
          </a:xfrm>
          <a:prstGeom prst="rect">
            <a:avLst/>
          </a:prstGeom>
          <a:noFill/>
        </p:spPr>
        <p:txBody>
          <a:bodyPr wrap="square" rtlCol="0">
            <a:spAutoFit/>
          </a:bodyPr>
          <a:lstStyle/>
          <a:p>
            <a:r>
              <a:rPr kumimoji="1" lang="en-US" altLang="ja-JP" sz="1400" dirty="0"/>
              <a:t>TR</a:t>
            </a:r>
            <a:r>
              <a:rPr kumimoji="1" lang="ja-JP" altLang="en-US" sz="1400" dirty="0"/>
              <a:t>カード</a:t>
            </a:r>
          </a:p>
        </p:txBody>
      </p:sp>
      <p:sp>
        <p:nvSpPr>
          <p:cNvPr id="176" name="テキスト ボックス 175">
            <a:extLst>
              <a:ext uri="{FF2B5EF4-FFF2-40B4-BE49-F238E27FC236}">
                <a16:creationId xmlns:a16="http://schemas.microsoft.com/office/drawing/2014/main" id="{F706C809-78DC-48D2-B070-AB5446C38A1B}"/>
              </a:ext>
            </a:extLst>
          </p:cNvPr>
          <p:cNvSpPr txBox="1"/>
          <p:nvPr/>
        </p:nvSpPr>
        <p:spPr>
          <a:xfrm>
            <a:off x="5657864" y="397678"/>
            <a:ext cx="2247044" cy="369332"/>
          </a:xfrm>
          <a:prstGeom prst="rect">
            <a:avLst/>
          </a:prstGeom>
          <a:noFill/>
        </p:spPr>
        <p:txBody>
          <a:bodyPr wrap="square" rtlCol="0">
            <a:spAutoFit/>
          </a:bodyPr>
          <a:lstStyle/>
          <a:p>
            <a:pPr algn="ctr"/>
            <a:r>
              <a:rPr kumimoji="1" lang="ja-JP" altLang="en-US" dirty="0"/>
              <a:t>おまかせ</a:t>
            </a:r>
          </a:p>
        </p:txBody>
      </p:sp>
      <p:grpSp>
        <p:nvGrpSpPr>
          <p:cNvPr id="318" name="グループ化 317">
            <a:extLst>
              <a:ext uri="{FF2B5EF4-FFF2-40B4-BE49-F238E27FC236}">
                <a16:creationId xmlns:a16="http://schemas.microsoft.com/office/drawing/2014/main" id="{C423F502-656C-47E5-91E8-215D4AA0F779}"/>
              </a:ext>
            </a:extLst>
          </p:cNvPr>
          <p:cNvGrpSpPr/>
          <p:nvPr/>
        </p:nvGrpSpPr>
        <p:grpSpPr>
          <a:xfrm>
            <a:off x="4815091" y="1067158"/>
            <a:ext cx="954749" cy="281014"/>
            <a:chOff x="5302877" y="1378933"/>
            <a:chExt cx="954749" cy="281014"/>
          </a:xfrm>
        </p:grpSpPr>
        <p:sp>
          <p:nvSpPr>
            <p:cNvPr id="126" name="四角形: 角を丸くする 125">
              <a:extLst>
                <a:ext uri="{FF2B5EF4-FFF2-40B4-BE49-F238E27FC236}">
                  <a16:creationId xmlns:a16="http://schemas.microsoft.com/office/drawing/2014/main" id="{50CF40C6-9F7A-4A18-A6BC-3183A711ECF0}"/>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267" name="グラフィックス 266" descr="ウインクしている顔 (塗りつぶしなし)">
              <a:extLst>
                <a:ext uri="{FF2B5EF4-FFF2-40B4-BE49-F238E27FC236}">
                  <a16:creationId xmlns:a16="http://schemas.microsoft.com/office/drawing/2014/main" id="{30C70891-3E80-4418-86E8-791081FEEC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19" name="グループ化 318">
            <a:extLst>
              <a:ext uri="{FF2B5EF4-FFF2-40B4-BE49-F238E27FC236}">
                <a16:creationId xmlns:a16="http://schemas.microsoft.com/office/drawing/2014/main" id="{F9F93A12-2581-4143-BB8E-0107F646DE32}"/>
              </a:ext>
            </a:extLst>
          </p:cNvPr>
          <p:cNvGrpSpPr/>
          <p:nvPr/>
        </p:nvGrpSpPr>
        <p:grpSpPr>
          <a:xfrm>
            <a:off x="5812985" y="1068862"/>
            <a:ext cx="954749" cy="281014"/>
            <a:chOff x="5302877" y="1378933"/>
            <a:chExt cx="954749" cy="281014"/>
          </a:xfrm>
        </p:grpSpPr>
        <p:sp>
          <p:nvSpPr>
            <p:cNvPr id="320" name="四角形: 角を丸くする 319">
              <a:extLst>
                <a:ext uri="{FF2B5EF4-FFF2-40B4-BE49-F238E27FC236}">
                  <a16:creationId xmlns:a16="http://schemas.microsoft.com/office/drawing/2014/main" id="{106E9BDF-6E32-47CA-9D77-BCA64A99747F}"/>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21" name="グラフィックス 320" descr="ウインクしている顔 (塗りつぶしなし)">
              <a:extLst>
                <a:ext uri="{FF2B5EF4-FFF2-40B4-BE49-F238E27FC236}">
                  <a16:creationId xmlns:a16="http://schemas.microsoft.com/office/drawing/2014/main" id="{99BCA58F-D3D6-41A0-A750-068A284BF2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22" name="グループ化 321">
            <a:extLst>
              <a:ext uri="{FF2B5EF4-FFF2-40B4-BE49-F238E27FC236}">
                <a16:creationId xmlns:a16="http://schemas.microsoft.com/office/drawing/2014/main" id="{0DF3F0DA-2B69-4265-9F35-3C93A05E8C4C}"/>
              </a:ext>
            </a:extLst>
          </p:cNvPr>
          <p:cNvGrpSpPr/>
          <p:nvPr/>
        </p:nvGrpSpPr>
        <p:grpSpPr>
          <a:xfrm>
            <a:off x="6803688" y="1067158"/>
            <a:ext cx="954749" cy="281014"/>
            <a:chOff x="5302877" y="1378933"/>
            <a:chExt cx="954749" cy="281014"/>
          </a:xfrm>
        </p:grpSpPr>
        <p:sp>
          <p:nvSpPr>
            <p:cNvPr id="323" name="四角形: 角を丸くする 322">
              <a:extLst>
                <a:ext uri="{FF2B5EF4-FFF2-40B4-BE49-F238E27FC236}">
                  <a16:creationId xmlns:a16="http://schemas.microsoft.com/office/drawing/2014/main" id="{3E2874AE-904E-4B63-A9DD-7FD7F1B77AD7}"/>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24" name="グラフィックス 323" descr="ウインクしている顔 (塗りつぶしなし)">
              <a:extLst>
                <a:ext uri="{FF2B5EF4-FFF2-40B4-BE49-F238E27FC236}">
                  <a16:creationId xmlns:a16="http://schemas.microsoft.com/office/drawing/2014/main" id="{E5C801C8-53C3-4FE5-9EB4-02902212D8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25" name="グループ化 324">
            <a:extLst>
              <a:ext uri="{FF2B5EF4-FFF2-40B4-BE49-F238E27FC236}">
                <a16:creationId xmlns:a16="http://schemas.microsoft.com/office/drawing/2014/main" id="{AB7A71DF-8CDF-4964-8364-9AE7644EF3BD}"/>
              </a:ext>
            </a:extLst>
          </p:cNvPr>
          <p:cNvGrpSpPr/>
          <p:nvPr/>
        </p:nvGrpSpPr>
        <p:grpSpPr>
          <a:xfrm>
            <a:off x="7821152" y="1067158"/>
            <a:ext cx="954749" cy="281014"/>
            <a:chOff x="5302877" y="1378933"/>
            <a:chExt cx="954749" cy="281014"/>
          </a:xfrm>
        </p:grpSpPr>
        <p:sp>
          <p:nvSpPr>
            <p:cNvPr id="326" name="四角形: 角を丸くする 325">
              <a:extLst>
                <a:ext uri="{FF2B5EF4-FFF2-40B4-BE49-F238E27FC236}">
                  <a16:creationId xmlns:a16="http://schemas.microsoft.com/office/drawing/2014/main" id="{FAB3347B-2C13-4555-A4F0-348BBBC0A298}"/>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27" name="グラフィックス 326" descr="ウインクしている顔 (塗りつぶしなし)">
              <a:extLst>
                <a:ext uri="{FF2B5EF4-FFF2-40B4-BE49-F238E27FC236}">
                  <a16:creationId xmlns:a16="http://schemas.microsoft.com/office/drawing/2014/main" id="{50CDB7E9-9E27-4D8C-9483-B8F5FC61F6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sp>
        <p:nvSpPr>
          <p:cNvPr id="328" name="四角形: 角を丸くする 327">
            <a:extLst>
              <a:ext uri="{FF2B5EF4-FFF2-40B4-BE49-F238E27FC236}">
                <a16:creationId xmlns:a16="http://schemas.microsoft.com/office/drawing/2014/main" id="{F6C60A60-9AAB-4378-9A8C-81F0E17600A2}"/>
              </a:ext>
            </a:extLst>
          </p:cNvPr>
          <p:cNvSpPr/>
          <p:nvPr/>
        </p:nvSpPr>
        <p:spPr>
          <a:xfrm>
            <a:off x="6630438" y="699896"/>
            <a:ext cx="1006073" cy="24198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変更する</a:t>
            </a:r>
          </a:p>
        </p:txBody>
      </p:sp>
      <p:sp>
        <p:nvSpPr>
          <p:cNvPr id="329" name="四角形: 角を丸くする 328">
            <a:extLst>
              <a:ext uri="{FF2B5EF4-FFF2-40B4-BE49-F238E27FC236}">
                <a16:creationId xmlns:a16="http://schemas.microsoft.com/office/drawing/2014/main" id="{A48A2919-C676-40ED-B496-171C0796504B}"/>
              </a:ext>
            </a:extLst>
          </p:cNvPr>
          <p:cNvSpPr/>
          <p:nvPr/>
        </p:nvSpPr>
        <p:spPr>
          <a:xfrm>
            <a:off x="7705125" y="707507"/>
            <a:ext cx="1006073" cy="2419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変更しない</a:t>
            </a:r>
          </a:p>
        </p:txBody>
      </p:sp>
      <p:grpSp>
        <p:nvGrpSpPr>
          <p:cNvPr id="342" name="グループ化 341">
            <a:extLst>
              <a:ext uri="{FF2B5EF4-FFF2-40B4-BE49-F238E27FC236}">
                <a16:creationId xmlns:a16="http://schemas.microsoft.com/office/drawing/2014/main" id="{32914E3A-0021-42CE-9318-10C41DFECA97}"/>
              </a:ext>
            </a:extLst>
          </p:cNvPr>
          <p:cNvGrpSpPr/>
          <p:nvPr/>
        </p:nvGrpSpPr>
        <p:grpSpPr>
          <a:xfrm>
            <a:off x="4815091" y="1369080"/>
            <a:ext cx="954749" cy="281014"/>
            <a:chOff x="5302877" y="1378933"/>
            <a:chExt cx="954749" cy="281014"/>
          </a:xfrm>
        </p:grpSpPr>
        <p:sp>
          <p:nvSpPr>
            <p:cNvPr id="343" name="四角形: 角を丸くする 342">
              <a:extLst>
                <a:ext uri="{FF2B5EF4-FFF2-40B4-BE49-F238E27FC236}">
                  <a16:creationId xmlns:a16="http://schemas.microsoft.com/office/drawing/2014/main" id="{CE5E6966-DF35-41BF-B1A9-F323343426CE}"/>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44" name="グラフィックス 343" descr="ウインクしている顔 (塗りつぶしなし)">
              <a:extLst>
                <a:ext uri="{FF2B5EF4-FFF2-40B4-BE49-F238E27FC236}">
                  <a16:creationId xmlns:a16="http://schemas.microsoft.com/office/drawing/2014/main" id="{ACED1BC8-E0F0-497D-B041-62B34EED02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45" name="グループ化 344">
            <a:extLst>
              <a:ext uri="{FF2B5EF4-FFF2-40B4-BE49-F238E27FC236}">
                <a16:creationId xmlns:a16="http://schemas.microsoft.com/office/drawing/2014/main" id="{C3A4838A-708B-4CB6-A8D3-276DEE5C70AF}"/>
              </a:ext>
            </a:extLst>
          </p:cNvPr>
          <p:cNvGrpSpPr/>
          <p:nvPr/>
        </p:nvGrpSpPr>
        <p:grpSpPr>
          <a:xfrm>
            <a:off x="5812985" y="1370784"/>
            <a:ext cx="954749" cy="281014"/>
            <a:chOff x="5302877" y="1378933"/>
            <a:chExt cx="954749" cy="281014"/>
          </a:xfrm>
        </p:grpSpPr>
        <p:sp>
          <p:nvSpPr>
            <p:cNvPr id="346" name="四角形: 角を丸くする 345">
              <a:extLst>
                <a:ext uri="{FF2B5EF4-FFF2-40B4-BE49-F238E27FC236}">
                  <a16:creationId xmlns:a16="http://schemas.microsoft.com/office/drawing/2014/main" id="{1D8EAA67-B3A7-482F-8F06-40482AF9A77F}"/>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47" name="グラフィックス 346" descr="ウインクしている顔 (塗りつぶしなし)">
              <a:extLst>
                <a:ext uri="{FF2B5EF4-FFF2-40B4-BE49-F238E27FC236}">
                  <a16:creationId xmlns:a16="http://schemas.microsoft.com/office/drawing/2014/main" id="{ACD03AEE-D8B9-4E94-90D8-FDD1A4D18E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48" name="グループ化 347">
            <a:extLst>
              <a:ext uri="{FF2B5EF4-FFF2-40B4-BE49-F238E27FC236}">
                <a16:creationId xmlns:a16="http://schemas.microsoft.com/office/drawing/2014/main" id="{33DEB436-7CF1-49D8-B6AD-0275229AE60B}"/>
              </a:ext>
            </a:extLst>
          </p:cNvPr>
          <p:cNvGrpSpPr/>
          <p:nvPr/>
        </p:nvGrpSpPr>
        <p:grpSpPr>
          <a:xfrm>
            <a:off x="6803688" y="1369080"/>
            <a:ext cx="954749" cy="281014"/>
            <a:chOff x="5302877" y="1378933"/>
            <a:chExt cx="954749" cy="281014"/>
          </a:xfrm>
        </p:grpSpPr>
        <p:sp>
          <p:nvSpPr>
            <p:cNvPr id="349" name="四角形: 角を丸くする 348">
              <a:extLst>
                <a:ext uri="{FF2B5EF4-FFF2-40B4-BE49-F238E27FC236}">
                  <a16:creationId xmlns:a16="http://schemas.microsoft.com/office/drawing/2014/main" id="{D6115CAA-07CD-4F5A-B946-810C1BA6D9E2}"/>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50" name="グラフィックス 349" descr="ウインクしている顔 (塗りつぶしなし)">
              <a:extLst>
                <a:ext uri="{FF2B5EF4-FFF2-40B4-BE49-F238E27FC236}">
                  <a16:creationId xmlns:a16="http://schemas.microsoft.com/office/drawing/2014/main" id="{4C47231E-9CE6-481B-9CCC-64E10C036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51" name="グループ化 350">
            <a:extLst>
              <a:ext uri="{FF2B5EF4-FFF2-40B4-BE49-F238E27FC236}">
                <a16:creationId xmlns:a16="http://schemas.microsoft.com/office/drawing/2014/main" id="{586D9444-F468-4E08-8086-04A45AC83FEF}"/>
              </a:ext>
            </a:extLst>
          </p:cNvPr>
          <p:cNvGrpSpPr/>
          <p:nvPr/>
        </p:nvGrpSpPr>
        <p:grpSpPr>
          <a:xfrm>
            <a:off x="7821152" y="1369080"/>
            <a:ext cx="954749" cy="281014"/>
            <a:chOff x="5302877" y="1378933"/>
            <a:chExt cx="954749" cy="281014"/>
          </a:xfrm>
        </p:grpSpPr>
        <p:sp>
          <p:nvSpPr>
            <p:cNvPr id="352" name="四角形: 角を丸くする 351">
              <a:extLst>
                <a:ext uri="{FF2B5EF4-FFF2-40B4-BE49-F238E27FC236}">
                  <a16:creationId xmlns:a16="http://schemas.microsoft.com/office/drawing/2014/main" id="{81431B77-E719-4157-B96A-23B2B6CB5C5C}"/>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53" name="グラフィックス 352" descr="ウインクしている顔 (塗りつぶしなし)">
              <a:extLst>
                <a:ext uri="{FF2B5EF4-FFF2-40B4-BE49-F238E27FC236}">
                  <a16:creationId xmlns:a16="http://schemas.microsoft.com/office/drawing/2014/main" id="{9E126E31-BA52-44B2-BE3F-981E7AD6B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54" name="グループ化 353">
            <a:extLst>
              <a:ext uri="{FF2B5EF4-FFF2-40B4-BE49-F238E27FC236}">
                <a16:creationId xmlns:a16="http://schemas.microsoft.com/office/drawing/2014/main" id="{3ED25A71-1124-4738-B21D-E44A645D5911}"/>
              </a:ext>
            </a:extLst>
          </p:cNvPr>
          <p:cNvGrpSpPr/>
          <p:nvPr/>
        </p:nvGrpSpPr>
        <p:grpSpPr>
          <a:xfrm>
            <a:off x="4815091" y="1670207"/>
            <a:ext cx="954749" cy="281014"/>
            <a:chOff x="5302877" y="1378933"/>
            <a:chExt cx="954749" cy="281014"/>
          </a:xfrm>
        </p:grpSpPr>
        <p:sp>
          <p:nvSpPr>
            <p:cNvPr id="355" name="四角形: 角を丸くする 354">
              <a:extLst>
                <a:ext uri="{FF2B5EF4-FFF2-40B4-BE49-F238E27FC236}">
                  <a16:creationId xmlns:a16="http://schemas.microsoft.com/office/drawing/2014/main" id="{0E662AB0-B9B7-4743-A0E0-D9A507404799}"/>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56" name="グラフィックス 355" descr="ウインクしている顔 (塗りつぶしなし)">
              <a:extLst>
                <a:ext uri="{FF2B5EF4-FFF2-40B4-BE49-F238E27FC236}">
                  <a16:creationId xmlns:a16="http://schemas.microsoft.com/office/drawing/2014/main" id="{1A9FE7B7-1EE0-461C-91CF-5881D83FC0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57" name="グループ化 356">
            <a:extLst>
              <a:ext uri="{FF2B5EF4-FFF2-40B4-BE49-F238E27FC236}">
                <a16:creationId xmlns:a16="http://schemas.microsoft.com/office/drawing/2014/main" id="{2F437C2D-3C29-45D7-97C7-3F058CFE76F4}"/>
              </a:ext>
            </a:extLst>
          </p:cNvPr>
          <p:cNvGrpSpPr/>
          <p:nvPr/>
        </p:nvGrpSpPr>
        <p:grpSpPr>
          <a:xfrm>
            <a:off x="5812985" y="1671911"/>
            <a:ext cx="954749" cy="281014"/>
            <a:chOff x="5302877" y="1378933"/>
            <a:chExt cx="954749" cy="281014"/>
          </a:xfrm>
        </p:grpSpPr>
        <p:sp>
          <p:nvSpPr>
            <p:cNvPr id="358" name="四角形: 角を丸くする 357">
              <a:extLst>
                <a:ext uri="{FF2B5EF4-FFF2-40B4-BE49-F238E27FC236}">
                  <a16:creationId xmlns:a16="http://schemas.microsoft.com/office/drawing/2014/main" id="{AD9DA9A9-8AB3-41C6-8A1D-86E1CABC4F41}"/>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59" name="グラフィックス 358" descr="ウインクしている顔 (塗りつぶしなし)">
              <a:extLst>
                <a:ext uri="{FF2B5EF4-FFF2-40B4-BE49-F238E27FC236}">
                  <a16:creationId xmlns:a16="http://schemas.microsoft.com/office/drawing/2014/main" id="{0F7CECDE-C0F3-4029-92B5-5839BC31CA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60" name="グループ化 359">
            <a:extLst>
              <a:ext uri="{FF2B5EF4-FFF2-40B4-BE49-F238E27FC236}">
                <a16:creationId xmlns:a16="http://schemas.microsoft.com/office/drawing/2014/main" id="{1EE54166-436B-494A-93A9-03BF719F0E69}"/>
              </a:ext>
            </a:extLst>
          </p:cNvPr>
          <p:cNvGrpSpPr/>
          <p:nvPr/>
        </p:nvGrpSpPr>
        <p:grpSpPr>
          <a:xfrm>
            <a:off x="6803688" y="1670207"/>
            <a:ext cx="954749" cy="281014"/>
            <a:chOff x="5302877" y="1378933"/>
            <a:chExt cx="954749" cy="281014"/>
          </a:xfrm>
        </p:grpSpPr>
        <p:sp>
          <p:nvSpPr>
            <p:cNvPr id="361" name="四角形: 角を丸くする 360">
              <a:extLst>
                <a:ext uri="{FF2B5EF4-FFF2-40B4-BE49-F238E27FC236}">
                  <a16:creationId xmlns:a16="http://schemas.microsoft.com/office/drawing/2014/main" id="{D42D76BF-3EC7-4BA3-BA67-6A35C1195789}"/>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62" name="グラフィックス 361" descr="ウインクしている顔 (塗りつぶしなし)">
              <a:extLst>
                <a:ext uri="{FF2B5EF4-FFF2-40B4-BE49-F238E27FC236}">
                  <a16:creationId xmlns:a16="http://schemas.microsoft.com/office/drawing/2014/main" id="{3198CA84-A0DC-43EE-B6EC-E94F3608AC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63" name="グループ化 362">
            <a:extLst>
              <a:ext uri="{FF2B5EF4-FFF2-40B4-BE49-F238E27FC236}">
                <a16:creationId xmlns:a16="http://schemas.microsoft.com/office/drawing/2014/main" id="{2D4144C1-D05A-407A-A259-781D027DEF8B}"/>
              </a:ext>
            </a:extLst>
          </p:cNvPr>
          <p:cNvGrpSpPr/>
          <p:nvPr/>
        </p:nvGrpSpPr>
        <p:grpSpPr>
          <a:xfrm>
            <a:off x="7821152" y="1670207"/>
            <a:ext cx="954749" cy="281014"/>
            <a:chOff x="5302877" y="1378933"/>
            <a:chExt cx="954749" cy="281014"/>
          </a:xfrm>
        </p:grpSpPr>
        <p:sp>
          <p:nvSpPr>
            <p:cNvPr id="364" name="四角形: 角を丸くする 363">
              <a:extLst>
                <a:ext uri="{FF2B5EF4-FFF2-40B4-BE49-F238E27FC236}">
                  <a16:creationId xmlns:a16="http://schemas.microsoft.com/office/drawing/2014/main" id="{90DFADCC-7AB4-4692-96C7-E2D044DCE997}"/>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65" name="グラフィックス 364" descr="ウインクしている顔 (塗りつぶしなし)">
              <a:extLst>
                <a:ext uri="{FF2B5EF4-FFF2-40B4-BE49-F238E27FC236}">
                  <a16:creationId xmlns:a16="http://schemas.microsoft.com/office/drawing/2014/main" id="{7683B2F6-279D-491E-A19A-AB76E8309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66" name="グループ化 365">
            <a:extLst>
              <a:ext uri="{FF2B5EF4-FFF2-40B4-BE49-F238E27FC236}">
                <a16:creationId xmlns:a16="http://schemas.microsoft.com/office/drawing/2014/main" id="{5EB3A3BF-CE23-43E1-B1A3-34206B48243A}"/>
              </a:ext>
            </a:extLst>
          </p:cNvPr>
          <p:cNvGrpSpPr/>
          <p:nvPr/>
        </p:nvGrpSpPr>
        <p:grpSpPr>
          <a:xfrm>
            <a:off x="4815091" y="1998931"/>
            <a:ext cx="954749" cy="281014"/>
            <a:chOff x="5302877" y="1378933"/>
            <a:chExt cx="954749" cy="281014"/>
          </a:xfrm>
        </p:grpSpPr>
        <p:sp>
          <p:nvSpPr>
            <p:cNvPr id="367" name="四角形: 角を丸くする 366">
              <a:extLst>
                <a:ext uri="{FF2B5EF4-FFF2-40B4-BE49-F238E27FC236}">
                  <a16:creationId xmlns:a16="http://schemas.microsoft.com/office/drawing/2014/main" id="{DB5BF04A-A080-48D3-889D-E21166CB7C4F}"/>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68" name="グラフィックス 367" descr="ウインクしている顔 (塗りつぶしなし)">
              <a:extLst>
                <a:ext uri="{FF2B5EF4-FFF2-40B4-BE49-F238E27FC236}">
                  <a16:creationId xmlns:a16="http://schemas.microsoft.com/office/drawing/2014/main" id="{61213BB6-FAA8-492F-A9F4-583F58DE09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69" name="グループ化 368">
            <a:extLst>
              <a:ext uri="{FF2B5EF4-FFF2-40B4-BE49-F238E27FC236}">
                <a16:creationId xmlns:a16="http://schemas.microsoft.com/office/drawing/2014/main" id="{F58CAEDC-6915-421C-8D9D-777FEA21ED22}"/>
              </a:ext>
            </a:extLst>
          </p:cNvPr>
          <p:cNvGrpSpPr/>
          <p:nvPr/>
        </p:nvGrpSpPr>
        <p:grpSpPr>
          <a:xfrm>
            <a:off x="5812985" y="2000635"/>
            <a:ext cx="954749" cy="281014"/>
            <a:chOff x="5302877" y="1378933"/>
            <a:chExt cx="954749" cy="281014"/>
          </a:xfrm>
        </p:grpSpPr>
        <p:sp>
          <p:nvSpPr>
            <p:cNvPr id="370" name="四角形: 角を丸くする 369">
              <a:extLst>
                <a:ext uri="{FF2B5EF4-FFF2-40B4-BE49-F238E27FC236}">
                  <a16:creationId xmlns:a16="http://schemas.microsoft.com/office/drawing/2014/main" id="{0BFCB064-BDDC-4BE5-804F-1299E917B7EF}"/>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71" name="グラフィックス 370" descr="ウインクしている顔 (塗りつぶしなし)">
              <a:extLst>
                <a:ext uri="{FF2B5EF4-FFF2-40B4-BE49-F238E27FC236}">
                  <a16:creationId xmlns:a16="http://schemas.microsoft.com/office/drawing/2014/main" id="{0BEC3208-D764-4803-8A90-580A703478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72" name="グループ化 371">
            <a:extLst>
              <a:ext uri="{FF2B5EF4-FFF2-40B4-BE49-F238E27FC236}">
                <a16:creationId xmlns:a16="http://schemas.microsoft.com/office/drawing/2014/main" id="{B2307EEA-E810-479D-A6BA-8E3B2D9255EE}"/>
              </a:ext>
            </a:extLst>
          </p:cNvPr>
          <p:cNvGrpSpPr/>
          <p:nvPr/>
        </p:nvGrpSpPr>
        <p:grpSpPr>
          <a:xfrm>
            <a:off x="6803688" y="1998931"/>
            <a:ext cx="954749" cy="281014"/>
            <a:chOff x="5302877" y="1378933"/>
            <a:chExt cx="954749" cy="281014"/>
          </a:xfrm>
        </p:grpSpPr>
        <p:sp>
          <p:nvSpPr>
            <p:cNvPr id="373" name="四角形: 角を丸くする 372">
              <a:extLst>
                <a:ext uri="{FF2B5EF4-FFF2-40B4-BE49-F238E27FC236}">
                  <a16:creationId xmlns:a16="http://schemas.microsoft.com/office/drawing/2014/main" id="{43D2B6AD-DA30-4D62-BD48-73120B4E8492}"/>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74" name="グラフィックス 373" descr="ウインクしている顔 (塗りつぶしなし)">
              <a:extLst>
                <a:ext uri="{FF2B5EF4-FFF2-40B4-BE49-F238E27FC236}">
                  <a16:creationId xmlns:a16="http://schemas.microsoft.com/office/drawing/2014/main" id="{5F1060FB-5E2D-4F27-914E-E434BA3504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75" name="グループ化 374">
            <a:extLst>
              <a:ext uri="{FF2B5EF4-FFF2-40B4-BE49-F238E27FC236}">
                <a16:creationId xmlns:a16="http://schemas.microsoft.com/office/drawing/2014/main" id="{46891D95-2EA4-4D6A-A9E7-EFBF69B565EB}"/>
              </a:ext>
            </a:extLst>
          </p:cNvPr>
          <p:cNvGrpSpPr/>
          <p:nvPr/>
        </p:nvGrpSpPr>
        <p:grpSpPr>
          <a:xfrm>
            <a:off x="7821152" y="1998931"/>
            <a:ext cx="954749" cy="281014"/>
            <a:chOff x="5302877" y="1378933"/>
            <a:chExt cx="954749" cy="281014"/>
          </a:xfrm>
        </p:grpSpPr>
        <p:sp>
          <p:nvSpPr>
            <p:cNvPr id="376" name="四角形: 角を丸くする 375">
              <a:extLst>
                <a:ext uri="{FF2B5EF4-FFF2-40B4-BE49-F238E27FC236}">
                  <a16:creationId xmlns:a16="http://schemas.microsoft.com/office/drawing/2014/main" id="{E11AB59C-9318-44DE-832A-E80CDC6C466E}"/>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77" name="グラフィックス 376" descr="ウインクしている顔 (塗りつぶしなし)">
              <a:extLst>
                <a:ext uri="{FF2B5EF4-FFF2-40B4-BE49-F238E27FC236}">
                  <a16:creationId xmlns:a16="http://schemas.microsoft.com/office/drawing/2014/main" id="{F4BAD0AE-6C19-4BE5-9C3E-80393C7CB9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78" name="グループ化 377">
            <a:extLst>
              <a:ext uri="{FF2B5EF4-FFF2-40B4-BE49-F238E27FC236}">
                <a16:creationId xmlns:a16="http://schemas.microsoft.com/office/drawing/2014/main" id="{E88835E2-D1C5-4D7B-8496-BD47EB0BA64B}"/>
              </a:ext>
            </a:extLst>
          </p:cNvPr>
          <p:cNvGrpSpPr/>
          <p:nvPr/>
        </p:nvGrpSpPr>
        <p:grpSpPr>
          <a:xfrm>
            <a:off x="4815091" y="2309562"/>
            <a:ext cx="954749" cy="281014"/>
            <a:chOff x="5302877" y="1378933"/>
            <a:chExt cx="954749" cy="281014"/>
          </a:xfrm>
        </p:grpSpPr>
        <p:sp>
          <p:nvSpPr>
            <p:cNvPr id="379" name="四角形: 角を丸くする 378">
              <a:extLst>
                <a:ext uri="{FF2B5EF4-FFF2-40B4-BE49-F238E27FC236}">
                  <a16:creationId xmlns:a16="http://schemas.microsoft.com/office/drawing/2014/main" id="{F80D2B6E-EE9A-47B1-8971-97F10370DE1E}"/>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80" name="グラフィックス 379" descr="ウインクしている顔 (塗りつぶしなし)">
              <a:extLst>
                <a:ext uri="{FF2B5EF4-FFF2-40B4-BE49-F238E27FC236}">
                  <a16:creationId xmlns:a16="http://schemas.microsoft.com/office/drawing/2014/main" id="{C0DD92C1-02B9-48EB-B008-9E53BEC104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81" name="グループ化 380">
            <a:extLst>
              <a:ext uri="{FF2B5EF4-FFF2-40B4-BE49-F238E27FC236}">
                <a16:creationId xmlns:a16="http://schemas.microsoft.com/office/drawing/2014/main" id="{284E5BB0-8A61-49BE-8B75-5D9B7F289355}"/>
              </a:ext>
            </a:extLst>
          </p:cNvPr>
          <p:cNvGrpSpPr/>
          <p:nvPr/>
        </p:nvGrpSpPr>
        <p:grpSpPr>
          <a:xfrm>
            <a:off x="5812985" y="2311266"/>
            <a:ext cx="954749" cy="281014"/>
            <a:chOff x="5302877" y="1378933"/>
            <a:chExt cx="954749" cy="281014"/>
          </a:xfrm>
        </p:grpSpPr>
        <p:sp>
          <p:nvSpPr>
            <p:cNvPr id="382" name="四角形: 角を丸くする 381">
              <a:extLst>
                <a:ext uri="{FF2B5EF4-FFF2-40B4-BE49-F238E27FC236}">
                  <a16:creationId xmlns:a16="http://schemas.microsoft.com/office/drawing/2014/main" id="{B4718108-ACA6-4080-AC8B-44BA6F84B096}"/>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83" name="グラフィックス 382" descr="ウインクしている顔 (塗りつぶしなし)">
              <a:extLst>
                <a:ext uri="{FF2B5EF4-FFF2-40B4-BE49-F238E27FC236}">
                  <a16:creationId xmlns:a16="http://schemas.microsoft.com/office/drawing/2014/main" id="{E1AFF011-DA4C-4D50-B4A7-D96BDB947F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84" name="グループ化 383">
            <a:extLst>
              <a:ext uri="{FF2B5EF4-FFF2-40B4-BE49-F238E27FC236}">
                <a16:creationId xmlns:a16="http://schemas.microsoft.com/office/drawing/2014/main" id="{5CF62B32-4805-457C-9605-93FFB61F85B6}"/>
              </a:ext>
            </a:extLst>
          </p:cNvPr>
          <p:cNvGrpSpPr/>
          <p:nvPr/>
        </p:nvGrpSpPr>
        <p:grpSpPr>
          <a:xfrm>
            <a:off x="6803688" y="2309562"/>
            <a:ext cx="954749" cy="281014"/>
            <a:chOff x="5302877" y="1378933"/>
            <a:chExt cx="954749" cy="281014"/>
          </a:xfrm>
        </p:grpSpPr>
        <p:sp>
          <p:nvSpPr>
            <p:cNvPr id="385" name="四角形: 角を丸くする 384">
              <a:extLst>
                <a:ext uri="{FF2B5EF4-FFF2-40B4-BE49-F238E27FC236}">
                  <a16:creationId xmlns:a16="http://schemas.microsoft.com/office/drawing/2014/main" id="{7F450792-592C-41EA-A6AB-67011CEF5108}"/>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86" name="グラフィックス 385" descr="ウインクしている顔 (塗りつぶしなし)">
              <a:extLst>
                <a:ext uri="{FF2B5EF4-FFF2-40B4-BE49-F238E27FC236}">
                  <a16:creationId xmlns:a16="http://schemas.microsoft.com/office/drawing/2014/main" id="{3ED94D09-9269-45F1-8CB8-6A2B7E3F06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87" name="グループ化 386">
            <a:extLst>
              <a:ext uri="{FF2B5EF4-FFF2-40B4-BE49-F238E27FC236}">
                <a16:creationId xmlns:a16="http://schemas.microsoft.com/office/drawing/2014/main" id="{844C5AF7-5BDA-4105-BDA6-AD6C07EE6ED5}"/>
              </a:ext>
            </a:extLst>
          </p:cNvPr>
          <p:cNvGrpSpPr/>
          <p:nvPr/>
        </p:nvGrpSpPr>
        <p:grpSpPr>
          <a:xfrm>
            <a:off x="7821152" y="2309562"/>
            <a:ext cx="954749" cy="281014"/>
            <a:chOff x="5302877" y="1378933"/>
            <a:chExt cx="954749" cy="281014"/>
          </a:xfrm>
        </p:grpSpPr>
        <p:sp>
          <p:nvSpPr>
            <p:cNvPr id="388" name="四角形: 角を丸くする 387">
              <a:extLst>
                <a:ext uri="{FF2B5EF4-FFF2-40B4-BE49-F238E27FC236}">
                  <a16:creationId xmlns:a16="http://schemas.microsoft.com/office/drawing/2014/main" id="{9C02F948-8C28-4E4F-9656-B73AFE83A9F1}"/>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dirty="0"/>
                <a:t>オナーマエー</a:t>
              </a:r>
              <a:endParaRPr kumimoji="1" lang="ja-JP" altLang="en-US" sz="1050" dirty="0"/>
            </a:p>
          </p:txBody>
        </p:sp>
        <p:pic>
          <p:nvPicPr>
            <p:cNvPr id="389" name="グラフィックス 388" descr="ウインクしている顔 (塗りつぶしなし)">
              <a:extLst>
                <a:ext uri="{FF2B5EF4-FFF2-40B4-BE49-F238E27FC236}">
                  <a16:creationId xmlns:a16="http://schemas.microsoft.com/office/drawing/2014/main" id="{F2935A98-5CB0-4BF6-AFBA-9A750CA01D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97" name="グループ化 396">
            <a:extLst>
              <a:ext uri="{FF2B5EF4-FFF2-40B4-BE49-F238E27FC236}">
                <a16:creationId xmlns:a16="http://schemas.microsoft.com/office/drawing/2014/main" id="{72D61987-614D-4FC5-95A4-BD43519AAA74}"/>
              </a:ext>
            </a:extLst>
          </p:cNvPr>
          <p:cNvGrpSpPr/>
          <p:nvPr/>
        </p:nvGrpSpPr>
        <p:grpSpPr>
          <a:xfrm flipH="1">
            <a:off x="8781981" y="1001632"/>
            <a:ext cx="119488" cy="4477663"/>
            <a:chOff x="0" y="0"/>
            <a:chExt cx="74110" cy="3612932"/>
          </a:xfrm>
        </p:grpSpPr>
        <p:sp>
          <p:nvSpPr>
            <p:cNvPr id="398" name="四角形: 角を丸くする 397">
              <a:extLst>
                <a:ext uri="{FF2B5EF4-FFF2-40B4-BE49-F238E27FC236}">
                  <a16:creationId xmlns:a16="http://schemas.microsoft.com/office/drawing/2014/main" id="{3A63C693-89D3-40F8-A761-3EDD8D01AFFC}"/>
                </a:ext>
              </a:extLst>
            </p:cNvPr>
            <p:cNvSpPr/>
            <p:nvPr/>
          </p:nvSpPr>
          <p:spPr>
            <a:xfrm>
              <a:off x="0" y="1"/>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9" name="四角形: 角を丸くする 398">
              <a:extLst>
                <a:ext uri="{FF2B5EF4-FFF2-40B4-BE49-F238E27FC236}">
                  <a16:creationId xmlns:a16="http://schemas.microsoft.com/office/drawing/2014/main" id="{94745EC0-C594-4E97-ADB5-EED737F58DF1}"/>
                </a:ext>
              </a:extLst>
            </p:cNvPr>
            <p:cNvSpPr/>
            <p:nvPr/>
          </p:nvSpPr>
          <p:spPr>
            <a:xfrm>
              <a:off x="0" y="0"/>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405" name="直線コネクタ 404">
            <a:extLst>
              <a:ext uri="{FF2B5EF4-FFF2-40B4-BE49-F238E27FC236}">
                <a16:creationId xmlns:a16="http://schemas.microsoft.com/office/drawing/2014/main" id="{0F3FEAB4-A31D-46ED-9A6B-A0447A648B71}"/>
              </a:ext>
            </a:extLst>
          </p:cNvPr>
          <p:cNvCxnSpPr>
            <a:cxnSpLocks/>
          </p:cNvCxnSpPr>
          <p:nvPr/>
        </p:nvCxnSpPr>
        <p:spPr>
          <a:xfrm>
            <a:off x="5035641" y="2766057"/>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6" name="テキスト ボックス 405">
            <a:extLst>
              <a:ext uri="{FF2B5EF4-FFF2-40B4-BE49-F238E27FC236}">
                <a16:creationId xmlns:a16="http://schemas.microsoft.com/office/drawing/2014/main" id="{3202670F-17E9-40FA-9B4D-75545B03D174}"/>
              </a:ext>
            </a:extLst>
          </p:cNvPr>
          <p:cNvSpPr txBox="1"/>
          <p:nvPr/>
        </p:nvSpPr>
        <p:spPr>
          <a:xfrm>
            <a:off x="4962270" y="2797589"/>
            <a:ext cx="1388115" cy="307777"/>
          </a:xfrm>
          <a:prstGeom prst="rect">
            <a:avLst/>
          </a:prstGeom>
          <a:noFill/>
        </p:spPr>
        <p:txBody>
          <a:bodyPr wrap="square" rtlCol="0">
            <a:spAutoFit/>
          </a:bodyPr>
          <a:lstStyle/>
          <a:p>
            <a:r>
              <a:rPr kumimoji="1" lang="ja-JP" altLang="en-US" sz="1400" dirty="0"/>
              <a:t>武器</a:t>
            </a:r>
          </a:p>
        </p:txBody>
      </p:sp>
      <p:sp>
        <p:nvSpPr>
          <p:cNvPr id="414" name="楕円 413">
            <a:extLst>
              <a:ext uri="{FF2B5EF4-FFF2-40B4-BE49-F238E27FC236}">
                <a16:creationId xmlns:a16="http://schemas.microsoft.com/office/drawing/2014/main" id="{B200875E-4AFC-4513-844B-F98EA28415BC}"/>
              </a:ext>
            </a:extLst>
          </p:cNvPr>
          <p:cNvSpPr/>
          <p:nvPr/>
        </p:nvSpPr>
        <p:spPr>
          <a:xfrm>
            <a:off x="5737700" y="1580707"/>
            <a:ext cx="222013" cy="2220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15" name="楕円 414">
            <a:extLst>
              <a:ext uri="{FF2B5EF4-FFF2-40B4-BE49-F238E27FC236}">
                <a16:creationId xmlns:a16="http://schemas.microsoft.com/office/drawing/2014/main" id="{15CF74E8-59D5-4B19-BF1A-FFE26AB49577}"/>
              </a:ext>
            </a:extLst>
          </p:cNvPr>
          <p:cNvSpPr/>
          <p:nvPr/>
        </p:nvSpPr>
        <p:spPr>
          <a:xfrm>
            <a:off x="4741381" y="1284875"/>
            <a:ext cx="222013" cy="2220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422" name="楕円 421">
            <a:extLst>
              <a:ext uri="{FF2B5EF4-FFF2-40B4-BE49-F238E27FC236}">
                <a16:creationId xmlns:a16="http://schemas.microsoft.com/office/drawing/2014/main" id="{B05E7F48-0417-4ADC-AA6F-5DBF725498C8}"/>
              </a:ext>
            </a:extLst>
          </p:cNvPr>
          <p:cNvSpPr/>
          <p:nvPr/>
        </p:nvSpPr>
        <p:spPr>
          <a:xfrm>
            <a:off x="7789823" y="2233685"/>
            <a:ext cx="222013" cy="2220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423" name="四角形: 角を丸くする 422">
            <a:extLst>
              <a:ext uri="{FF2B5EF4-FFF2-40B4-BE49-F238E27FC236}">
                <a16:creationId xmlns:a16="http://schemas.microsoft.com/office/drawing/2014/main" id="{E64D1731-D098-4FF6-832D-7F07CE7356EC}"/>
              </a:ext>
            </a:extLst>
          </p:cNvPr>
          <p:cNvSpPr/>
          <p:nvPr/>
        </p:nvSpPr>
        <p:spPr>
          <a:xfrm>
            <a:off x="6249245" y="4070731"/>
            <a:ext cx="512388" cy="21822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ＡＴＫ</a:t>
            </a:r>
          </a:p>
        </p:txBody>
      </p:sp>
      <p:cxnSp>
        <p:nvCxnSpPr>
          <p:cNvPr id="424" name="直線コネクタ 423">
            <a:extLst>
              <a:ext uri="{FF2B5EF4-FFF2-40B4-BE49-F238E27FC236}">
                <a16:creationId xmlns:a16="http://schemas.microsoft.com/office/drawing/2014/main" id="{FDCCD7D5-6AEB-436D-A153-931AB809A7DD}"/>
              </a:ext>
            </a:extLst>
          </p:cNvPr>
          <p:cNvCxnSpPr>
            <a:cxnSpLocks/>
          </p:cNvCxnSpPr>
          <p:nvPr/>
        </p:nvCxnSpPr>
        <p:spPr>
          <a:xfrm>
            <a:off x="5035641" y="3716515"/>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5" name="テキスト ボックス 424">
            <a:extLst>
              <a:ext uri="{FF2B5EF4-FFF2-40B4-BE49-F238E27FC236}">
                <a16:creationId xmlns:a16="http://schemas.microsoft.com/office/drawing/2014/main" id="{B7D5F38A-EF10-412C-A560-E634AC1F8CA8}"/>
              </a:ext>
            </a:extLst>
          </p:cNvPr>
          <p:cNvSpPr txBox="1"/>
          <p:nvPr/>
        </p:nvSpPr>
        <p:spPr>
          <a:xfrm>
            <a:off x="4962270" y="3748047"/>
            <a:ext cx="1388115" cy="307777"/>
          </a:xfrm>
          <a:prstGeom prst="rect">
            <a:avLst/>
          </a:prstGeom>
          <a:noFill/>
        </p:spPr>
        <p:txBody>
          <a:bodyPr wrap="square" rtlCol="0">
            <a:spAutoFit/>
          </a:bodyPr>
          <a:lstStyle/>
          <a:p>
            <a:r>
              <a:rPr kumimoji="1" lang="ja-JP" altLang="en-US" sz="1400" dirty="0"/>
              <a:t>パラメータ</a:t>
            </a:r>
          </a:p>
        </p:txBody>
      </p:sp>
      <p:sp>
        <p:nvSpPr>
          <p:cNvPr id="426" name="四角形: 角を丸くする 425">
            <a:extLst>
              <a:ext uri="{FF2B5EF4-FFF2-40B4-BE49-F238E27FC236}">
                <a16:creationId xmlns:a16="http://schemas.microsoft.com/office/drawing/2014/main" id="{3DA4AED7-FEF6-4DFF-82E8-8618EF78AED9}"/>
              </a:ext>
            </a:extLst>
          </p:cNvPr>
          <p:cNvSpPr/>
          <p:nvPr/>
        </p:nvSpPr>
        <p:spPr>
          <a:xfrm>
            <a:off x="5059207" y="4070731"/>
            <a:ext cx="512388" cy="21822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ＡＬＬ</a:t>
            </a:r>
          </a:p>
        </p:txBody>
      </p:sp>
      <p:sp>
        <p:nvSpPr>
          <p:cNvPr id="427" name="四角形: 角を丸くする 426">
            <a:extLst>
              <a:ext uri="{FF2B5EF4-FFF2-40B4-BE49-F238E27FC236}">
                <a16:creationId xmlns:a16="http://schemas.microsoft.com/office/drawing/2014/main" id="{113F81DB-2695-42AF-9C75-6CF504FD4336}"/>
              </a:ext>
            </a:extLst>
          </p:cNvPr>
          <p:cNvSpPr/>
          <p:nvPr/>
        </p:nvSpPr>
        <p:spPr>
          <a:xfrm>
            <a:off x="7380452" y="4072112"/>
            <a:ext cx="512388" cy="21822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ＳＰＤ</a:t>
            </a:r>
          </a:p>
        </p:txBody>
      </p:sp>
      <p:sp>
        <p:nvSpPr>
          <p:cNvPr id="428" name="四角形: 角を丸くする 427">
            <a:extLst>
              <a:ext uri="{FF2B5EF4-FFF2-40B4-BE49-F238E27FC236}">
                <a16:creationId xmlns:a16="http://schemas.microsoft.com/office/drawing/2014/main" id="{D9C3E3D2-B301-4164-B5B6-A0CB65409DBF}"/>
              </a:ext>
            </a:extLst>
          </p:cNvPr>
          <p:cNvSpPr/>
          <p:nvPr/>
        </p:nvSpPr>
        <p:spPr>
          <a:xfrm>
            <a:off x="6821550" y="4072112"/>
            <a:ext cx="512388" cy="21822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ＤＥＦ</a:t>
            </a:r>
          </a:p>
        </p:txBody>
      </p:sp>
      <p:sp>
        <p:nvSpPr>
          <p:cNvPr id="429" name="四角形: 角を丸くする 428">
            <a:extLst>
              <a:ext uri="{FF2B5EF4-FFF2-40B4-BE49-F238E27FC236}">
                <a16:creationId xmlns:a16="http://schemas.microsoft.com/office/drawing/2014/main" id="{37CEAAF5-6AA7-42B1-92FB-228826C21921}"/>
              </a:ext>
            </a:extLst>
          </p:cNvPr>
          <p:cNvSpPr/>
          <p:nvPr/>
        </p:nvSpPr>
        <p:spPr>
          <a:xfrm>
            <a:off x="5643213" y="4070731"/>
            <a:ext cx="512388" cy="21822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ＨＰ</a:t>
            </a:r>
          </a:p>
        </p:txBody>
      </p:sp>
      <p:sp>
        <p:nvSpPr>
          <p:cNvPr id="430" name="四角形: 角を丸くする 429">
            <a:extLst>
              <a:ext uri="{FF2B5EF4-FFF2-40B4-BE49-F238E27FC236}">
                <a16:creationId xmlns:a16="http://schemas.microsoft.com/office/drawing/2014/main" id="{E34FB13D-33AE-46A8-B6FE-90E3346DBAFE}"/>
              </a:ext>
            </a:extLst>
          </p:cNvPr>
          <p:cNvSpPr/>
          <p:nvPr/>
        </p:nvSpPr>
        <p:spPr>
          <a:xfrm>
            <a:off x="6646973" y="2839178"/>
            <a:ext cx="1006073" cy="21427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変更する</a:t>
            </a:r>
          </a:p>
        </p:txBody>
      </p:sp>
      <p:sp>
        <p:nvSpPr>
          <p:cNvPr id="431" name="四角形: 角を丸くする 430">
            <a:extLst>
              <a:ext uri="{FF2B5EF4-FFF2-40B4-BE49-F238E27FC236}">
                <a16:creationId xmlns:a16="http://schemas.microsoft.com/office/drawing/2014/main" id="{78CC0967-724A-4829-A963-B643E0DFF216}"/>
              </a:ext>
            </a:extLst>
          </p:cNvPr>
          <p:cNvSpPr/>
          <p:nvPr/>
        </p:nvSpPr>
        <p:spPr>
          <a:xfrm>
            <a:off x="7721660" y="2839178"/>
            <a:ext cx="1006073" cy="2142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変更しない</a:t>
            </a:r>
          </a:p>
        </p:txBody>
      </p:sp>
      <p:cxnSp>
        <p:nvCxnSpPr>
          <p:cNvPr id="142" name="直線コネクタ 141">
            <a:extLst>
              <a:ext uri="{FF2B5EF4-FFF2-40B4-BE49-F238E27FC236}">
                <a16:creationId xmlns:a16="http://schemas.microsoft.com/office/drawing/2014/main" id="{426CEA3F-88FD-40AB-B983-55AD945ED293}"/>
              </a:ext>
            </a:extLst>
          </p:cNvPr>
          <p:cNvCxnSpPr>
            <a:cxnSpLocks/>
          </p:cNvCxnSpPr>
          <p:nvPr/>
        </p:nvCxnSpPr>
        <p:spPr>
          <a:xfrm>
            <a:off x="5042229" y="4481749"/>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EE3E49E8-AF77-4AAB-8870-A6FA7C72D8B0}"/>
              </a:ext>
            </a:extLst>
          </p:cNvPr>
          <p:cNvSpPr txBox="1"/>
          <p:nvPr/>
        </p:nvSpPr>
        <p:spPr>
          <a:xfrm>
            <a:off x="4968858" y="4513281"/>
            <a:ext cx="1388115" cy="307777"/>
          </a:xfrm>
          <a:prstGeom prst="rect">
            <a:avLst/>
          </a:prstGeom>
          <a:noFill/>
        </p:spPr>
        <p:txBody>
          <a:bodyPr wrap="square" rtlCol="0">
            <a:spAutoFit/>
          </a:bodyPr>
          <a:lstStyle/>
          <a:p>
            <a:r>
              <a:rPr kumimoji="1" lang="ja-JP" altLang="en-US" sz="1400" dirty="0"/>
              <a:t>属性</a:t>
            </a:r>
          </a:p>
        </p:txBody>
      </p:sp>
      <p:sp>
        <p:nvSpPr>
          <p:cNvPr id="144" name="四角形: 角を丸くする 143">
            <a:extLst>
              <a:ext uri="{FF2B5EF4-FFF2-40B4-BE49-F238E27FC236}">
                <a16:creationId xmlns:a16="http://schemas.microsoft.com/office/drawing/2014/main" id="{7AE8B289-C7A7-4A3A-8E18-15286A9C8F18}"/>
              </a:ext>
            </a:extLst>
          </p:cNvPr>
          <p:cNvSpPr/>
          <p:nvPr/>
        </p:nvSpPr>
        <p:spPr>
          <a:xfrm>
            <a:off x="5065795" y="4835965"/>
            <a:ext cx="512388" cy="21822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ＡＬＬ</a:t>
            </a:r>
          </a:p>
        </p:txBody>
      </p:sp>
    </p:spTree>
    <p:extLst>
      <p:ext uri="{BB962C8B-B14F-4D97-AF65-F5344CB8AC3E}">
        <p14:creationId xmlns:p14="http://schemas.microsoft.com/office/powerpoint/2010/main" val="2874002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512789633"/>
              </p:ext>
            </p:extLst>
          </p:nvPr>
        </p:nvGraphicFramePr>
        <p:xfrm>
          <a:off x="599845" y="969361"/>
          <a:ext cx="6200140" cy="41148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2019.11.6</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2019.11.18</a:t>
                      </a:r>
                      <a:endParaRPr kumimoji="1" lang="ja-JP" altLang="en-US" sz="800"/>
                    </a:p>
                  </a:txBody>
                  <a:tcPr/>
                </a:tc>
                <a:tc>
                  <a:txBody>
                    <a:bodyPr/>
                    <a:lstStyle/>
                    <a:p>
                      <a:r>
                        <a:rPr kumimoji="1" lang="ja-JP" altLang="en-US" sz="800"/>
                        <a:t>各種修正</a:t>
                      </a:r>
                      <a:endParaRPr kumimoji="1" lang="en-US" altLang="ja-JP" sz="800"/>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2019.11.20</a:t>
                      </a:r>
                      <a:endParaRPr kumimoji="1" lang="ja-JP" altLang="en-US" sz="800"/>
                    </a:p>
                  </a:txBody>
                  <a:tcPr/>
                </a:tc>
                <a:tc>
                  <a:txBody>
                    <a:bodyPr/>
                    <a:lstStyle/>
                    <a:p>
                      <a:r>
                        <a:rPr kumimoji="1" lang="ja-JP" altLang="en-US" sz="800"/>
                        <a:t>・部隊編成のサブ見出し「支援兵器」を「兵器」に修正。</a:t>
                      </a:r>
                      <a:endParaRPr kumimoji="1" lang="en-US" altLang="ja-JP" sz="800"/>
                    </a:p>
                    <a:p>
                      <a:r>
                        <a:rPr kumimoji="1" lang="ja-JP" altLang="en-US" sz="800"/>
                        <a:t>・部隊編成のボタンを「兵器セット」に修正。</a:t>
                      </a:r>
                      <a:endParaRPr kumimoji="1" lang="en-US" altLang="ja-JP" sz="800"/>
                    </a:p>
                    <a:p>
                      <a:r>
                        <a:rPr kumimoji="1" lang="ja-JP" altLang="en-US" sz="800"/>
                        <a:t>・</a:t>
                      </a:r>
                      <a:r>
                        <a:rPr kumimoji="1" lang="en-US" altLang="ja-JP" sz="800"/>
                        <a:t>P.10</a:t>
                      </a:r>
                      <a:r>
                        <a:rPr kumimoji="1" lang="ja-JP" altLang="en-US" sz="800"/>
                        <a:t>のキャラ選択が間違っていたので修正し、</a:t>
                      </a:r>
                      <a:r>
                        <a:rPr kumimoji="1" lang="en-US" altLang="ja-JP" sz="800"/>
                        <a:t>P.22</a:t>
                      </a:r>
                      <a:r>
                        <a:rPr kumimoji="1" lang="ja-JP" altLang="en-US" sz="800"/>
                        <a:t>にあったキャラ詳細を移植。</a:t>
                      </a:r>
                      <a:endParaRPr kumimoji="1" lang="en-US" altLang="ja-JP" sz="800"/>
                    </a:p>
                    <a:p>
                      <a:r>
                        <a:rPr kumimoji="1" lang="ja-JP" altLang="en-US" sz="800"/>
                        <a:t>・部隊キャラ設定のリーダー効果に効果アイコンを追加。</a:t>
                      </a:r>
                      <a:endParaRPr kumimoji="1" lang="en-US" altLang="ja-JP" sz="800"/>
                    </a:p>
                    <a:p>
                      <a:r>
                        <a:rPr kumimoji="1" lang="ja-JP" altLang="en-US" sz="800"/>
                        <a:t>・部隊キャラ設定の武器アイコンに武器種アイコンを追加。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・部隊キャラ設定の武器種名を追加。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・装備設定画面に武器種アイコンを追加。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2019.11.28</a:t>
                      </a:r>
                      <a:endParaRPr kumimoji="1" lang="ja-JP" altLang="en-US" sz="800"/>
                    </a:p>
                  </a:txBody>
                  <a:tcPr/>
                </a:tc>
                <a:tc>
                  <a:txBody>
                    <a:bodyPr/>
                    <a:lstStyle/>
                    <a:p>
                      <a:r>
                        <a:rPr kumimoji="1" lang="ja-JP" altLang="en-US" sz="800"/>
                        <a:t>・部隊編成に必要な人数について追記。（</a:t>
                      </a:r>
                      <a:r>
                        <a:rPr kumimoji="1" lang="en-US" altLang="ja-JP" sz="800"/>
                        <a:t>P.2</a:t>
                      </a:r>
                      <a:r>
                        <a:rPr kumimoji="1" lang="ja-JP" altLang="en-US" sz="800"/>
                        <a:t>）</a:t>
                      </a:r>
                      <a:endParaRPr kumimoji="1" lang="en-US" altLang="ja-JP" sz="800"/>
                    </a:p>
                    <a:p>
                      <a:r>
                        <a:rPr kumimoji="1" lang="ja-JP" altLang="en-US" sz="800"/>
                        <a:t>・支援兵器、師団兵器のクールタイムについて追記（</a:t>
                      </a:r>
                      <a:r>
                        <a:rPr kumimoji="1" lang="en-US" altLang="ja-JP" sz="800"/>
                        <a:t>P.3</a:t>
                      </a:r>
                      <a:r>
                        <a:rPr kumimoji="1" lang="ja-JP" altLang="en-US" sz="800"/>
                        <a:t>）</a:t>
                      </a:r>
                      <a:endParaRPr kumimoji="1" lang="en-US" altLang="ja-JP" sz="800"/>
                    </a:p>
                    <a:p>
                      <a:r>
                        <a:rPr kumimoji="1" lang="ja-JP" altLang="en-US" sz="800"/>
                        <a:t>・部隊編成フロー修正（</a:t>
                      </a:r>
                      <a:r>
                        <a:rPr kumimoji="1" lang="en-US" altLang="ja-JP" sz="800"/>
                        <a:t>P.5-6</a:t>
                      </a:r>
                      <a:r>
                        <a:rPr kumimoji="1" lang="ja-JP" altLang="en-US" sz="800"/>
                        <a:t>）</a:t>
                      </a:r>
                      <a:endParaRPr kumimoji="1" lang="en-US" altLang="ja-JP" sz="800"/>
                    </a:p>
                    <a:p>
                      <a:r>
                        <a:rPr kumimoji="1" lang="ja-JP" altLang="en-US" sz="800"/>
                        <a:t>・部隊編成画面の師団兵器ボタンと支援兵器ボタンを分離。（</a:t>
                      </a:r>
                      <a:r>
                        <a:rPr kumimoji="1" lang="en-US" altLang="ja-JP" sz="800"/>
                        <a:t>P.7-10</a:t>
                      </a:r>
                      <a:r>
                        <a:rPr kumimoji="1" lang="ja-JP" altLang="en-US" sz="800"/>
                        <a:t>）</a:t>
                      </a:r>
                      <a:endParaRPr kumimoji="1" lang="en-US" altLang="ja-JP" sz="800"/>
                    </a:p>
                    <a:p>
                      <a:r>
                        <a:rPr kumimoji="1" lang="ja-JP" altLang="en-US" sz="800"/>
                        <a:t>・部隊編成画面のもどるときのエラーについて記載。（</a:t>
                      </a:r>
                      <a:r>
                        <a:rPr kumimoji="1" lang="en-US" altLang="ja-JP" sz="800"/>
                        <a:t>P.9</a:t>
                      </a:r>
                      <a:r>
                        <a:rPr kumimoji="1" lang="ja-JP" altLang="en-US" sz="800"/>
                        <a:t>、</a:t>
                      </a:r>
                      <a:r>
                        <a:rPr kumimoji="1" lang="en-US" altLang="ja-JP" sz="800"/>
                        <a:t>P.11</a:t>
                      </a:r>
                      <a:r>
                        <a:rPr kumimoji="1" lang="ja-JP" altLang="en-US" sz="800"/>
                        <a:t> ）</a:t>
                      </a:r>
                      <a:endParaRPr kumimoji="1" lang="en-US" altLang="ja-JP" sz="800"/>
                    </a:p>
                    <a:p>
                      <a:r>
                        <a:rPr kumimoji="1" lang="ja-JP" altLang="en-US" sz="800"/>
                        <a:t>・部隊編成画面でキャラ単体を設定できるように修正。（</a:t>
                      </a:r>
                      <a:r>
                        <a:rPr kumimoji="1" lang="en-US" altLang="ja-JP" sz="800"/>
                        <a:t>P.9</a:t>
                      </a:r>
                      <a:r>
                        <a:rPr kumimoji="1" lang="ja-JP" altLang="en-US" sz="800"/>
                        <a:t>、</a:t>
                      </a:r>
                      <a:r>
                        <a:rPr kumimoji="1" lang="en-US" altLang="ja-JP" sz="800"/>
                        <a:t>P.13</a:t>
                      </a:r>
                      <a:r>
                        <a:rPr kumimoji="1" lang="ja-JP" altLang="en-US" sz="800"/>
                        <a:t>）</a:t>
                      </a:r>
                      <a:endParaRPr kumimoji="1" lang="en-US" altLang="ja-JP" sz="800"/>
                    </a:p>
                    <a:p>
                      <a:r>
                        <a:rPr kumimoji="1" lang="ja-JP" altLang="en-US" sz="800"/>
                        <a:t>・キャラ設定画面をタブ化。（</a:t>
                      </a:r>
                      <a:r>
                        <a:rPr kumimoji="1" lang="en-US" altLang="ja-JP" sz="800"/>
                        <a:t>P.14-19</a:t>
                      </a:r>
                      <a:r>
                        <a:rPr kumimoji="1" lang="ja-JP" altLang="en-US" sz="800"/>
                        <a:t>）</a:t>
                      </a:r>
                      <a:endParaRPr kumimoji="1" lang="en-US" altLang="ja-JP" sz="800"/>
                    </a:p>
                    <a:p>
                      <a:r>
                        <a:rPr kumimoji="1" lang="ja-JP" altLang="en-US" sz="800"/>
                        <a:t>・キャラ設定画面におまかせ追加。（</a:t>
                      </a:r>
                      <a:r>
                        <a:rPr kumimoji="1" lang="en-US" altLang="ja-JP" sz="800"/>
                        <a:t>P.14-18</a:t>
                      </a:r>
                      <a:r>
                        <a:rPr kumimoji="1" lang="ja-JP" altLang="en-US" sz="800"/>
                        <a:t>）</a:t>
                      </a:r>
                      <a:endParaRPr kumimoji="1" lang="en-US" altLang="ja-JP" sz="800"/>
                    </a:p>
                    <a:p>
                      <a:r>
                        <a:rPr kumimoji="1" lang="ja-JP" altLang="en-US" sz="800"/>
                        <a:t>・キャラ設定画面</a:t>
                      </a:r>
                      <a:r>
                        <a:rPr kumimoji="1" lang="en-US" altLang="ja-JP" sz="800"/>
                        <a:t>TR</a:t>
                      </a:r>
                      <a:r>
                        <a:rPr kumimoji="1" lang="ja-JP" altLang="en-US" sz="800"/>
                        <a:t>でリーダー効果、バトル効果を表示するカードを選択できるようにした。（</a:t>
                      </a:r>
                      <a:r>
                        <a:rPr kumimoji="1" lang="en-US" altLang="ja-JP" sz="800"/>
                        <a:t>P.14-16</a:t>
                      </a:r>
                      <a:r>
                        <a:rPr kumimoji="1" lang="ja-JP" altLang="en-US" sz="800"/>
                        <a:t>）</a:t>
                      </a:r>
                      <a:endParaRPr kumimoji="1" lang="en-US" altLang="ja-JP" sz="800"/>
                    </a:p>
                    <a:p>
                      <a:r>
                        <a:rPr kumimoji="1" lang="ja-JP" altLang="en-US" sz="800"/>
                        <a:t>・同部隊の別キャラが持つカード、装備を付け替えられるよにした。（</a:t>
                      </a:r>
                      <a:r>
                        <a:rPr kumimoji="1" lang="en-US" altLang="ja-JP" sz="800"/>
                        <a:t>P.22</a:t>
                      </a:r>
                      <a:r>
                        <a:rPr kumimoji="1" lang="ja-JP" altLang="en-US" sz="800"/>
                        <a:t> </a:t>
                      </a:r>
                      <a:r>
                        <a:rPr kumimoji="1" lang="en-US" altLang="ja-JP" sz="800"/>
                        <a:t>)</a:t>
                      </a:r>
                    </a:p>
                    <a:p>
                      <a:r>
                        <a:rPr kumimoji="1" lang="ja-JP" altLang="en-US" sz="800"/>
                        <a:t>・支援兵器セット画面から師団との切替タブを削除（</a:t>
                      </a:r>
                      <a:r>
                        <a:rPr kumimoji="1" lang="en-US" altLang="ja-JP" sz="800"/>
                        <a:t>P.27</a:t>
                      </a:r>
                      <a:r>
                        <a:rPr kumimoji="1" lang="ja-JP" altLang="en-US" sz="800"/>
                        <a:t>）</a:t>
                      </a:r>
                      <a:endParaRPr kumimoji="1" lang="en-US" altLang="ja-JP" sz="800"/>
                    </a:p>
                    <a:p>
                      <a:r>
                        <a:rPr kumimoji="1" lang="ja-JP" altLang="en-US" sz="800"/>
                        <a:t>・師団兵器のクールタイム画面追加。（</a:t>
                      </a:r>
                      <a:r>
                        <a:rPr kumimoji="1" lang="en-US" altLang="ja-JP" sz="800"/>
                        <a:t>P.31</a:t>
                      </a:r>
                      <a:r>
                        <a:rPr kumimoji="1" lang="ja-JP" altLang="en-US" sz="800"/>
                        <a:t>）</a:t>
                      </a:r>
                      <a:endParaRPr kumimoji="1" lang="en-US" altLang="ja-JP" sz="800"/>
                    </a:p>
                    <a:p>
                      <a:r>
                        <a:rPr kumimoji="1" lang="ja-JP" altLang="en-US" sz="800"/>
                        <a:t>・師団兵器のクールタイム時短関連追加。（</a:t>
                      </a:r>
                      <a:r>
                        <a:rPr kumimoji="1" lang="en-US" altLang="ja-JP" sz="800"/>
                        <a:t>P.32-33</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2172877438"/>
                  </a:ext>
                </a:extLst>
              </a:tr>
            </a:tbl>
          </a:graphicData>
        </a:graphic>
      </p:graphicFrame>
    </p:spTree>
    <p:extLst>
      <p:ext uri="{BB962C8B-B14F-4D97-AF65-F5344CB8AC3E}">
        <p14:creationId xmlns:p14="http://schemas.microsoft.com/office/powerpoint/2010/main" val="3636764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890535" cy="307777"/>
          </a:xfrm>
          <a:prstGeom prst="rect">
            <a:avLst/>
          </a:prstGeom>
          <a:noFill/>
        </p:spPr>
        <p:txBody>
          <a:bodyPr wrap="none" rtlCol="0">
            <a:spAutoFit/>
          </a:bodyPr>
          <a:lstStyle/>
          <a:p>
            <a:r>
              <a:rPr kumimoji="1" lang="ja-JP" altLang="en-US" sz="1400" b="1"/>
              <a:t>●各部隊が持つ情報</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ja-JP" altLang="en-US" sz="1000"/>
              <a:t>今まではある程度キャラや武器などに情報を持たせ、部隊はキャラを指定するのみと考えていたが、</a:t>
            </a:r>
            <a:endParaRPr kumimoji="1" lang="en-US" altLang="ja-JP" sz="1000"/>
          </a:p>
          <a:p>
            <a:r>
              <a:rPr kumimoji="1" lang="en-US" altLang="ja-JP" sz="1000"/>
              <a:t>11/15</a:t>
            </a:r>
            <a:r>
              <a:rPr kumimoji="1" lang="ja-JP" altLang="en-US" sz="1000"/>
              <a:t>の打合せにより、部隊が全ての情報を管理することとする。以下を参照。</a:t>
            </a:r>
            <a:endParaRPr kumimoji="1" lang="en-US" altLang="ja-JP" sz="1000"/>
          </a:p>
          <a:p>
            <a:endParaRPr kumimoji="1" lang="en-US" altLang="ja-JP" sz="1000"/>
          </a:p>
          <a:p>
            <a:r>
              <a:rPr kumimoji="1" lang="en-US" altLang="ja-JP" sz="1000" b="1">
                <a:solidFill>
                  <a:srgbClr val="00B050"/>
                </a:solidFill>
              </a:rPr>
              <a:t>【GP01】</a:t>
            </a:r>
            <a:r>
              <a:rPr kumimoji="1" lang="ja-JP" altLang="en-US" sz="1000" b="1">
                <a:solidFill>
                  <a:srgbClr val="00B050"/>
                </a:solidFill>
              </a:rPr>
              <a:t>編成</a:t>
            </a:r>
            <a:r>
              <a:rPr kumimoji="1" lang="en-US" altLang="ja-JP" sz="1000" b="1">
                <a:solidFill>
                  <a:srgbClr val="00B050"/>
                </a:solidFill>
              </a:rPr>
              <a:t>_</a:t>
            </a:r>
            <a:r>
              <a:rPr kumimoji="1" lang="ja-JP" altLang="en-US" sz="1000" b="1">
                <a:solidFill>
                  <a:srgbClr val="00B050"/>
                </a:solidFill>
              </a:rPr>
              <a:t>部隊が持つ情報</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.xlsx</a:t>
            </a:r>
          </a:p>
        </p:txBody>
      </p:sp>
      <p:sp>
        <p:nvSpPr>
          <p:cNvPr id="9" name="テキスト ボックス 8">
            <a:extLst>
              <a:ext uri="{FF2B5EF4-FFF2-40B4-BE49-F238E27FC236}">
                <a16:creationId xmlns:a16="http://schemas.microsoft.com/office/drawing/2014/main" id="{819F05F6-58FE-4474-8E65-93A37C4DC2C2}"/>
              </a:ext>
            </a:extLst>
          </p:cNvPr>
          <p:cNvSpPr txBox="1"/>
          <p:nvPr/>
        </p:nvSpPr>
        <p:spPr>
          <a:xfrm>
            <a:off x="415419" y="1757999"/>
            <a:ext cx="3070071" cy="307777"/>
          </a:xfrm>
          <a:prstGeom prst="rect">
            <a:avLst/>
          </a:prstGeom>
          <a:noFill/>
        </p:spPr>
        <p:txBody>
          <a:bodyPr wrap="none" rtlCol="0">
            <a:spAutoFit/>
          </a:bodyPr>
          <a:lstStyle/>
          <a:p>
            <a:r>
              <a:rPr kumimoji="1" lang="ja-JP" altLang="en-US" sz="1400" b="1"/>
              <a:t>●支援兵器と師団兵器</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10" name="テキスト ボックス 9">
            <a:extLst>
              <a:ext uri="{FF2B5EF4-FFF2-40B4-BE49-F238E27FC236}">
                <a16:creationId xmlns:a16="http://schemas.microsoft.com/office/drawing/2014/main" id="{E34246C3-21B2-40D2-AD81-7AE406EB8927}"/>
              </a:ext>
            </a:extLst>
          </p:cNvPr>
          <p:cNvSpPr txBox="1"/>
          <p:nvPr/>
        </p:nvSpPr>
        <p:spPr>
          <a:xfrm>
            <a:off x="738384" y="2065776"/>
            <a:ext cx="7556530" cy="1015663"/>
          </a:xfrm>
          <a:prstGeom prst="rect">
            <a:avLst/>
          </a:prstGeom>
          <a:noFill/>
        </p:spPr>
        <p:txBody>
          <a:bodyPr wrap="square" rtlCol="0">
            <a:spAutoFit/>
          </a:bodyPr>
          <a:lstStyle/>
          <a:p>
            <a:r>
              <a:rPr kumimoji="1" lang="ja-JP" altLang="en-US" sz="1000"/>
              <a:t>師団兵器については、基本的に行うことについては、</a:t>
            </a:r>
            <a:endParaRPr kumimoji="1" lang="en-US" altLang="ja-JP" sz="1000"/>
          </a:p>
          <a:p>
            <a:r>
              <a:rPr kumimoji="1" lang="ja-JP" altLang="en-US" sz="1000"/>
              <a:t>支援兵器と同様となる。</a:t>
            </a:r>
            <a:endParaRPr kumimoji="1" lang="en-US" altLang="ja-JP" sz="1000"/>
          </a:p>
          <a:p>
            <a:endParaRPr kumimoji="1" lang="en-US" altLang="ja-JP" sz="1000"/>
          </a:p>
          <a:p>
            <a:r>
              <a:rPr kumimoji="1" lang="ja-JP" altLang="en-US" sz="1000"/>
              <a:t>但し、師団兵には搭乗員もカードも設定は不要。</a:t>
            </a:r>
            <a:endParaRPr kumimoji="1" lang="en-US" altLang="ja-JP" sz="1000"/>
          </a:p>
          <a:p>
            <a:endParaRPr kumimoji="1" lang="en-US" altLang="ja-JP" sz="1000"/>
          </a:p>
          <a:p>
            <a:r>
              <a:rPr kumimoji="1" lang="ja-JP" altLang="en-US" sz="1000"/>
              <a:t>部隊への設置についても、支援兵器と師団兵器は排他的な関係にある。（どちらか一方しか設定できない）</a:t>
            </a:r>
            <a:endParaRPr kumimoji="1" lang="en-US" altLang="ja-JP" sz="1000"/>
          </a:p>
        </p:txBody>
      </p:sp>
      <p:sp>
        <p:nvSpPr>
          <p:cNvPr id="11" name="テキスト ボックス 10">
            <a:extLst>
              <a:ext uri="{FF2B5EF4-FFF2-40B4-BE49-F238E27FC236}">
                <a16:creationId xmlns:a16="http://schemas.microsoft.com/office/drawing/2014/main" id="{E7A970CE-0717-46F2-8E73-D4B9917D07D6}"/>
              </a:ext>
            </a:extLst>
          </p:cNvPr>
          <p:cNvSpPr txBox="1"/>
          <p:nvPr/>
        </p:nvSpPr>
        <p:spPr>
          <a:xfrm>
            <a:off x="738384" y="3214187"/>
            <a:ext cx="2531462" cy="307777"/>
          </a:xfrm>
          <a:prstGeom prst="rect">
            <a:avLst/>
          </a:prstGeom>
          <a:noFill/>
        </p:spPr>
        <p:txBody>
          <a:bodyPr wrap="none" rtlCol="0">
            <a:spAutoFit/>
          </a:bodyPr>
          <a:lstStyle/>
          <a:p>
            <a:r>
              <a:rPr kumimoji="1" lang="ja-JP" altLang="en-US" sz="1400" b="1"/>
              <a:t>○クールタイム</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12" name="テキスト ボックス 11">
            <a:extLst>
              <a:ext uri="{FF2B5EF4-FFF2-40B4-BE49-F238E27FC236}">
                <a16:creationId xmlns:a16="http://schemas.microsoft.com/office/drawing/2014/main" id="{325231B2-3EB7-40E9-BE67-3A5E19F6DCD2}"/>
              </a:ext>
            </a:extLst>
          </p:cNvPr>
          <p:cNvSpPr txBox="1"/>
          <p:nvPr/>
        </p:nvSpPr>
        <p:spPr>
          <a:xfrm>
            <a:off x="1061349" y="3521964"/>
            <a:ext cx="7556530" cy="1169551"/>
          </a:xfrm>
          <a:prstGeom prst="rect">
            <a:avLst/>
          </a:prstGeom>
          <a:noFill/>
        </p:spPr>
        <p:txBody>
          <a:bodyPr wrap="square" rtlCol="0">
            <a:spAutoFit/>
          </a:bodyPr>
          <a:lstStyle/>
          <a:p>
            <a:r>
              <a:rPr kumimoji="1" lang="ja-JP" altLang="en-US" sz="1000"/>
              <a:t>支援兵器については使用に特に制限はなく、部隊編成で設定したものを編成しなおすまで使用して</a:t>
            </a:r>
            <a:endParaRPr kumimoji="1" lang="en-US" altLang="ja-JP" sz="1000"/>
          </a:p>
          <a:p>
            <a:r>
              <a:rPr kumimoji="1" lang="ja-JP" altLang="en-US" sz="1000"/>
              <a:t>バトルを開始する。</a:t>
            </a:r>
            <a:endParaRPr kumimoji="1" lang="en-US" altLang="ja-JP" sz="1000"/>
          </a:p>
          <a:p>
            <a:endParaRPr kumimoji="1" lang="en-US" altLang="ja-JP" sz="1000"/>
          </a:p>
          <a:p>
            <a:r>
              <a:rPr kumimoji="1" lang="ja-JP" altLang="en-US" sz="1000"/>
              <a:t>師団兵器は各師団兵器ごとにクールタイムが設定されていて、その師団兵器は一定時間使用不可となる。</a:t>
            </a:r>
            <a:endParaRPr kumimoji="1" lang="en-US" altLang="ja-JP" sz="1000"/>
          </a:p>
          <a:p>
            <a:r>
              <a:rPr kumimoji="1" lang="ja-JP" altLang="en-US" sz="1000"/>
              <a:t>そのため、師団兵器は部隊の情報としては保持しておく必要はない。</a:t>
            </a:r>
            <a:endParaRPr kumimoji="1" lang="en-US" altLang="ja-JP" sz="1000"/>
          </a:p>
          <a:p>
            <a:endParaRPr kumimoji="1" lang="en-US" altLang="ja-JP" sz="1000"/>
          </a:p>
          <a:p>
            <a:r>
              <a:rPr kumimoji="1" lang="ja-JP" altLang="en-US" sz="1000"/>
              <a:t>バトル終了時に外れて設定してある支援兵器に切り替わる。</a:t>
            </a:r>
            <a:endParaRPr kumimoji="1" lang="en-US" altLang="ja-JP" sz="1000"/>
          </a:p>
        </p:txBody>
      </p:sp>
      <p:sp>
        <p:nvSpPr>
          <p:cNvPr id="13" name="テキスト ボックス 12">
            <a:extLst>
              <a:ext uri="{FF2B5EF4-FFF2-40B4-BE49-F238E27FC236}">
                <a16:creationId xmlns:a16="http://schemas.microsoft.com/office/drawing/2014/main" id="{11F6B7FC-B896-4F51-BE85-E3463539F220}"/>
              </a:ext>
            </a:extLst>
          </p:cNvPr>
          <p:cNvSpPr txBox="1"/>
          <p:nvPr/>
        </p:nvSpPr>
        <p:spPr>
          <a:xfrm>
            <a:off x="1061349" y="4728908"/>
            <a:ext cx="954107" cy="276999"/>
          </a:xfrm>
          <a:prstGeom prst="rect">
            <a:avLst/>
          </a:prstGeom>
          <a:noFill/>
        </p:spPr>
        <p:txBody>
          <a:bodyPr wrap="none" rtlCol="0">
            <a:spAutoFit/>
          </a:bodyPr>
          <a:lstStyle/>
          <a:p>
            <a:r>
              <a:rPr kumimoji="1" lang="ja-JP" altLang="en-US" sz="1200" b="1"/>
              <a:t>・突貫整備</a:t>
            </a:r>
            <a:endParaRPr kumimoji="1" lang="ja-JP" altLang="en-US" sz="900" b="1">
              <a:solidFill>
                <a:srgbClr val="FF0000"/>
              </a:solidFill>
            </a:endParaRPr>
          </a:p>
        </p:txBody>
      </p:sp>
      <p:sp>
        <p:nvSpPr>
          <p:cNvPr id="14" name="テキスト ボックス 13">
            <a:extLst>
              <a:ext uri="{FF2B5EF4-FFF2-40B4-BE49-F238E27FC236}">
                <a16:creationId xmlns:a16="http://schemas.microsoft.com/office/drawing/2014/main" id="{FA2B3403-B3F6-4369-A038-71921E4EE112}"/>
              </a:ext>
            </a:extLst>
          </p:cNvPr>
          <p:cNvSpPr txBox="1"/>
          <p:nvPr/>
        </p:nvSpPr>
        <p:spPr>
          <a:xfrm>
            <a:off x="1384314" y="5036685"/>
            <a:ext cx="7556530" cy="553998"/>
          </a:xfrm>
          <a:prstGeom prst="rect">
            <a:avLst/>
          </a:prstGeom>
          <a:noFill/>
        </p:spPr>
        <p:txBody>
          <a:bodyPr wrap="square" rtlCol="0">
            <a:spAutoFit/>
          </a:bodyPr>
          <a:lstStyle/>
          <a:p>
            <a:r>
              <a:rPr kumimoji="1" lang="ja-JP" altLang="en-US" sz="1000"/>
              <a:t>師団兵器の使用に関するクールタイムを時短する行為を「突貫整備」と称する。</a:t>
            </a:r>
            <a:endParaRPr kumimoji="1" lang="en-US" altLang="ja-JP" sz="1000"/>
          </a:p>
          <a:p>
            <a:r>
              <a:rPr kumimoji="1" lang="ja-JP" altLang="en-US" sz="1000"/>
              <a:t>時短については他の箇所と同様に一定時間に対してクリスタル何個のようにキメて、</a:t>
            </a:r>
            <a:endParaRPr kumimoji="1" lang="en-US" altLang="ja-JP" sz="1000"/>
          </a:p>
          <a:p>
            <a:r>
              <a:rPr kumimoji="1" lang="ja-JP" altLang="en-US" sz="1000"/>
              <a:t>残り時間から必要なクリスタル数を算出する。</a:t>
            </a:r>
            <a:endParaRPr kumimoji="1" lang="en-US" altLang="ja-JP" sz="1000"/>
          </a:p>
        </p:txBody>
      </p:sp>
    </p:spTree>
    <p:extLst>
      <p:ext uri="{BB962C8B-B14F-4D97-AF65-F5344CB8AC3E}">
        <p14:creationId xmlns:p14="http://schemas.microsoft.com/office/powerpoint/2010/main" val="130738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抽象, スクリーンショット, コンピュータ が含まれている画像&#10;&#10;自動的に生成された説明">
            <a:extLst>
              <a:ext uri="{FF2B5EF4-FFF2-40B4-BE49-F238E27FC236}">
                <a16:creationId xmlns:a16="http://schemas.microsoft.com/office/drawing/2014/main" id="{21C51254-C053-45DE-9E62-FF2D5074B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67" y="858832"/>
            <a:ext cx="2635445" cy="46786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738384" y="1270018"/>
            <a:ext cx="1107996" cy="276999"/>
          </a:xfrm>
          <a:prstGeom prst="rect">
            <a:avLst/>
          </a:prstGeom>
          <a:noFill/>
        </p:spPr>
        <p:txBody>
          <a:bodyPr wrap="none" rtlCol="0">
            <a:spAutoFit/>
          </a:bodyPr>
          <a:lstStyle/>
          <a:p>
            <a:r>
              <a:rPr kumimoji="1" lang="ja-JP" altLang="en-US" sz="1200" b="1"/>
              <a:t>○仕様の分離</a:t>
            </a:r>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172390" cy="307777"/>
          </a:xfrm>
          <a:prstGeom prst="rect">
            <a:avLst/>
          </a:prstGeom>
          <a:noFill/>
        </p:spPr>
        <p:txBody>
          <a:bodyPr wrap="none" rtlCol="0">
            <a:spAutoFit/>
          </a:bodyPr>
          <a:lstStyle/>
          <a:p>
            <a:r>
              <a:rPr kumimoji="1" lang="ja-JP" altLang="en-US" sz="1400" b="1" dirty="0"/>
              <a:t>●編成画面</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endParaRPr kumimoji="1" lang="ja-JP" altLang="en-US" sz="1400" b="1" dirty="0">
              <a:solidFill>
                <a:srgbClr val="FF0000"/>
              </a:solidFill>
            </a:endParaRP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400110"/>
          </a:xfrm>
          <a:prstGeom prst="rect">
            <a:avLst/>
          </a:prstGeom>
          <a:noFill/>
        </p:spPr>
        <p:txBody>
          <a:bodyPr wrap="square" rtlCol="0">
            <a:spAutoFit/>
          </a:bodyPr>
          <a:lstStyle/>
          <a:p>
            <a:r>
              <a:rPr kumimoji="1" lang="ja-JP" altLang="en-US" sz="1000"/>
              <a:t>ホームのフッタにある部隊ボタンから遷移できる部隊画面から</a:t>
            </a:r>
            <a:endParaRPr kumimoji="1" lang="en-US" altLang="ja-JP" sz="1000"/>
          </a:p>
          <a:p>
            <a:r>
              <a:rPr kumimoji="1" lang="ja-JP" altLang="en-US" sz="1000"/>
              <a:t>部隊に関する設定ができる。</a:t>
            </a:r>
            <a:endParaRPr kumimoji="1" lang="en-US" altLang="ja-JP" sz="1000"/>
          </a:p>
        </p:txBody>
      </p:sp>
      <p:sp>
        <p:nvSpPr>
          <p:cNvPr id="47" name="テキスト ボックス 46">
            <a:extLst>
              <a:ext uri="{FF2B5EF4-FFF2-40B4-BE49-F238E27FC236}">
                <a16:creationId xmlns:a16="http://schemas.microsoft.com/office/drawing/2014/main" id="{DC922F5C-F583-40F6-AF75-87EDDB8FB089}"/>
              </a:ext>
            </a:extLst>
          </p:cNvPr>
          <p:cNvSpPr txBox="1"/>
          <p:nvPr/>
        </p:nvSpPr>
        <p:spPr>
          <a:xfrm>
            <a:off x="971183" y="1591583"/>
            <a:ext cx="7556530" cy="1200329"/>
          </a:xfrm>
          <a:prstGeom prst="rect">
            <a:avLst/>
          </a:prstGeom>
          <a:noFill/>
        </p:spPr>
        <p:txBody>
          <a:bodyPr wrap="square" rtlCol="0">
            <a:spAutoFit/>
          </a:bodyPr>
          <a:lstStyle/>
          <a:p>
            <a:r>
              <a:rPr kumimoji="1" lang="ja-JP" altLang="en-US" sz="1000" dirty="0">
                <a:latin typeface="+mn-ea"/>
              </a:rPr>
              <a:t>「部隊編成」と「ＴＲカード」「装備」「支援兵器」と</a:t>
            </a:r>
            <a:endParaRPr kumimoji="1" lang="en-US" altLang="ja-JP" sz="1000" dirty="0">
              <a:latin typeface="+mn-ea"/>
            </a:endParaRPr>
          </a:p>
          <a:p>
            <a:r>
              <a:rPr kumimoji="1" lang="en-US" altLang="ja-JP" sz="1000" dirty="0">
                <a:latin typeface="+mn-ea"/>
              </a:rPr>
              <a:t>2</a:t>
            </a:r>
            <a:r>
              <a:rPr kumimoji="1" lang="ja-JP" altLang="en-US" sz="1000" dirty="0">
                <a:latin typeface="+mn-ea"/>
              </a:rPr>
              <a:t>つに仕様をわけている。</a:t>
            </a:r>
            <a:endParaRPr kumimoji="1" lang="en-US" altLang="ja-JP" sz="1000" dirty="0">
              <a:latin typeface="+mn-ea"/>
            </a:endParaRPr>
          </a:p>
          <a:p>
            <a:r>
              <a:rPr kumimoji="1" lang="ja-JP" altLang="en-US" sz="1000" dirty="0">
                <a:latin typeface="+mn-ea"/>
              </a:rPr>
              <a:t>ここでは右図の「部隊編成」について述べている。</a:t>
            </a:r>
            <a:endParaRPr kumimoji="1" lang="en-US" altLang="ja-JP" sz="1000" dirty="0">
              <a:latin typeface="+mn-ea"/>
            </a:endParaRPr>
          </a:p>
          <a:p>
            <a:endParaRPr kumimoji="1" lang="en-US" altLang="ja-JP" sz="1000" dirty="0">
              <a:latin typeface="+mn-ea"/>
            </a:endParaRPr>
          </a:p>
          <a:p>
            <a:r>
              <a:rPr kumimoji="1" lang="ja-JP" altLang="en-US" sz="1000" dirty="0">
                <a:latin typeface="+mn-ea"/>
              </a:rPr>
              <a:t>「ＴＲカード」「装備」については以下仕様を参照のこと。</a:t>
            </a:r>
            <a:endParaRPr kumimoji="1" lang="en-US" altLang="ja-JP" sz="1000" dirty="0">
              <a:latin typeface="+mn-ea"/>
            </a:endParaRPr>
          </a:p>
          <a:p>
            <a:endParaRPr kumimoji="1" lang="en-US" altLang="ja-JP" sz="1000" dirty="0">
              <a:latin typeface="+mn-ea"/>
            </a:endParaRPr>
          </a:p>
          <a:p>
            <a:r>
              <a:rPr kumimoji="1" lang="en-US" altLang="ja-JP" sz="1200" b="1" dirty="0">
                <a:solidFill>
                  <a:srgbClr val="00B050"/>
                </a:solidFill>
                <a:latin typeface="+mn-ea"/>
              </a:rPr>
              <a:t>【GP01】</a:t>
            </a:r>
            <a:r>
              <a:rPr kumimoji="1" lang="ja-JP" altLang="en-US" sz="1200" b="1" dirty="0">
                <a:solidFill>
                  <a:srgbClr val="00B050"/>
                </a:solidFill>
                <a:latin typeface="+mn-ea"/>
              </a:rPr>
              <a:t>強化画面仕様</a:t>
            </a:r>
            <a:r>
              <a:rPr kumimoji="1" lang="en-US" altLang="ja-JP" sz="1200" b="1" dirty="0">
                <a:solidFill>
                  <a:srgbClr val="00B050"/>
                </a:solidFill>
                <a:latin typeface="+mn-ea"/>
              </a:rPr>
              <a:t>_[</a:t>
            </a:r>
            <a:r>
              <a:rPr kumimoji="1" lang="ja-JP" altLang="en-US" sz="1200" b="1" dirty="0">
                <a:solidFill>
                  <a:srgbClr val="00B050"/>
                </a:solidFill>
                <a:latin typeface="+mn-ea"/>
              </a:rPr>
              <a:t>日付</a:t>
            </a:r>
            <a:r>
              <a:rPr kumimoji="1" lang="en-US" altLang="ja-JP" sz="1200" b="1" dirty="0">
                <a:solidFill>
                  <a:srgbClr val="00B050"/>
                </a:solidFill>
                <a:latin typeface="+mn-ea"/>
              </a:rPr>
              <a:t>].pptx</a:t>
            </a:r>
          </a:p>
        </p:txBody>
      </p:sp>
      <p:sp>
        <p:nvSpPr>
          <p:cNvPr id="55" name="テキスト ボックス 54">
            <a:extLst>
              <a:ext uri="{FF2B5EF4-FFF2-40B4-BE49-F238E27FC236}">
                <a16:creationId xmlns:a16="http://schemas.microsoft.com/office/drawing/2014/main" id="{6351F4BB-AB02-4C52-B782-158F6A875717}"/>
              </a:ext>
            </a:extLst>
          </p:cNvPr>
          <p:cNvSpPr txBox="1"/>
          <p:nvPr/>
        </p:nvSpPr>
        <p:spPr>
          <a:xfrm>
            <a:off x="738384" y="2836478"/>
            <a:ext cx="954107" cy="276999"/>
          </a:xfrm>
          <a:prstGeom prst="rect">
            <a:avLst/>
          </a:prstGeom>
          <a:noFill/>
        </p:spPr>
        <p:txBody>
          <a:bodyPr wrap="none" rtlCol="0">
            <a:spAutoFit/>
          </a:bodyPr>
          <a:lstStyle/>
          <a:p>
            <a:r>
              <a:rPr kumimoji="1" lang="ja-JP" altLang="en-US" sz="1200" b="1" dirty="0"/>
              <a:t>○部隊編成</a:t>
            </a:r>
          </a:p>
        </p:txBody>
      </p:sp>
      <p:sp>
        <p:nvSpPr>
          <p:cNvPr id="57" name="テキスト ボックス 56">
            <a:extLst>
              <a:ext uri="{FF2B5EF4-FFF2-40B4-BE49-F238E27FC236}">
                <a16:creationId xmlns:a16="http://schemas.microsoft.com/office/drawing/2014/main" id="{D85FEFE4-9C75-427B-A16D-67717FA542EA}"/>
              </a:ext>
            </a:extLst>
          </p:cNvPr>
          <p:cNvSpPr txBox="1"/>
          <p:nvPr/>
        </p:nvSpPr>
        <p:spPr>
          <a:xfrm>
            <a:off x="971183" y="3132050"/>
            <a:ext cx="4604864" cy="707886"/>
          </a:xfrm>
          <a:prstGeom prst="rect">
            <a:avLst/>
          </a:prstGeom>
          <a:noFill/>
        </p:spPr>
        <p:txBody>
          <a:bodyPr wrap="square" rtlCol="0">
            <a:spAutoFit/>
          </a:bodyPr>
          <a:lstStyle/>
          <a:p>
            <a:r>
              <a:rPr kumimoji="1" lang="ja-JP" altLang="en-US" sz="1000" dirty="0"/>
              <a:t>予め部隊を設定することができる。</a:t>
            </a:r>
            <a:endParaRPr kumimoji="1" lang="en-US" altLang="ja-JP" sz="1000" dirty="0"/>
          </a:p>
          <a:p>
            <a:endParaRPr kumimoji="1" lang="en-US" altLang="ja-JP" sz="1000" dirty="0"/>
          </a:p>
          <a:p>
            <a:r>
              <a:rPr kumimoji="1" lang="ja-JP" altLang="en-US" sz="1000" dirty="0"/>
              <a:t>部隊は</a:t>
            </a:r>
            <a:r>
              <a:rPr kumimoji="1" lang="en-US" altLang="ja-JP" sz="1000" dirty="0"/>
              <a:t>5</a:t>
            </a:r>
            <a:r>
              <a:rPr kumimoji="1" lang="ja-JP" altLang="en-US" sz="1000" dirty="0"/>
              <a:t>つまで保存することができ、それぞれにキャラ、キャラの武器、</a:t>
            </a:r>
            <a:endParaRPr kumimoji="1" lang="en-US" altLang="ja-JP" sz="1000" dirty="0"/>
          </a:p>
          <a:p>
            <a:r>
              <a:rPr kumimoji="1" lang="ja-JP" altLang="en-US" sz="1000" dirty="0"/>
              <a:t>キャラの</a:t>
            </a:r>
            <a:r>
              <a:rPr kumimoji="1" lang="en-US" altLang="ja-JP" sz="1000" dirty="0"/>
              <a:t>TR</a:t>
            </a:r>
            <a:r>
              <a:rPr kumimoji="1" lang="ja-JP" altLang="en-US" sz="1000" dirty="0"/>
              <a:t>カード、支援兵器を設定することが可能です。</a:t>
            </a:r>
            <a:endParaRPr kumimoji="1" lang="en-US" altLang="ja-JP" sz="1000" dirty="0"/>
          </a:p>
        </p:txBody>
      </p:sp>
    </p:spTree>
    <p:extLst>
      <p:ext uri="{BB962C8B-B14F-4D97-AF65-F5344CB8AC3E}">
        <p14:creationId xmlns:p14="http://schemas.microsoft.com/office/powerpoint/2010/main" val="2214030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descr="ブルー, 時計 が含まれている画像&#10;&#10;自動的に生成された説明">
            <a:extLst>
              <a:ext uri="{FF2B5EF4-FFF2-40B4-BE49-F238E27FC236}">
                <a16:creationId xmlns:a16="http://schemas.microsoft.com/office/drawing/2014/main" id="{29538044-9EBB-45E4-A27C-1A01FF197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3334" y="2762190"/>
            <a:ext cx="869486" cy="1546115"/>
          </a:xfrm>
          <a:prstGeom prst="rect">
            <a:avLst/>
          </a:prstGeom>
        </p:spPr>
      </p:pic>
      <p:pic>
        <p:nvPicPr>
          <p:cNvPr id="475" name="図 474" descr="駐車場, バス, 駐車 が含まれている画像&#10;&#10;自動的に生成された説明">
            <a:extLst>
              <a:ext uri="{FF2B5EF4-FFF2-40B4-BE49-F238E27FC236}">
                <a16:creationId xmlns:a16="http://schemas.microsoft.com/office/drawing/2014/main" id="{D56D34F5-8257-4BA0-8FEA-8E97F99F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pic>
        <p:nvPicPr>
          <p:cNvPr id="60" name="図 59" descr="抽象, スクリーンショット, コンピュータ が含まれている画像&#10;&#10;自動的に生成された説明">
            <a:extLst>
              <a:ext uri="{FF2B5EF4-FFF2-40B4-BE49-F238E27FC236}">
                <a16:creationId xmlns:a16="http://schemas.microsoft.com/office/drawing/2014/main" id="{1466CC3C-F8D9-4468-BC46-4A4F8EEA7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74" y="968495"/>
            <a:ext cx="874017" cy="1551625"/>
          </a:xfrm>
          <a:prstGeom prst="rect">
            <a:avLst/>
          </a:prstGeom>
        </p:spPr>
      </p:pic>
      <p:pic>
        <p:nvPicPr>
          <p:cNvPr id="5" name="図 4" descr="スクリーンショット, バス, ダブル, ストリート が含まれている画像&#10;&#10;自動的に生成された説明">
            <a:extLst>
              <a:ext uri="{FF2B5EF4-FFF2-40B4-BE49-F238E27FC236}">
                <a16:creationId xmlns:a16="http://schemas.microsoft.com/office/drawing/2014/main" id="{3E80BFB6-3044-4BD8-899B-7B4187DB5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9416" y="2762190"/>
            <a:ext cx="877259" cy="1554095"/>
          </a:xfrm>
          <a:prstGeom prst="rect">
            <a:avLst/>
          </a:prstGeom>
        </p:spPr>
      </p:pic>
      <p:pic>
        <p:nvPicPr>
          <p:cNvPr id="103" name="図 102">
            <a:extLst>
              <a:ext uri="{FF2B5EF4-FFF2-40B4-BE49-F238E27FC236}">
                <a16:creationId xmlns:a16="http://schemas.microsoft.com/office/drawing/2014/main" id="{7B06C18B-9A82-46C1-B373-5702CB8C856E}"/>
              </a:ext>
            </a:extLst>
          </p:cNvPr>
          <p:cNvPicPr>
            <a:picLocks noChangeAspect="1"/>
          </p:cNvPicPr>
          <p:nvPr/>
        </p:nvPicPr>
        <p:blipFill>
          <a:blip r:embed="rId6"/>
          <a:stretch>
            <a:fillRect/>
          </a:stretch>
        </p:blipFill>
        <p:spPr>
          <a:xfrm>
            <a:off x="6149139" y="179716"/>
            <a:ext cx="885357" cy="1570255"/>
          </a:xfrm>
          <a:prstGeom prst="rect">
            <a:avLst/>
          </a:prstGeom>
        </p:spPr>
      </p:pic>
      <p:pic>
        <p:nvPicPr>
          <p:cNvPr id="8" name="図 7">
            <a:extLst>
              <a:ext uri="{FF2B5EF4-FFF2-40B4-BE49-F238E27FC236}">
                <a16:creationId xmlns:a16="http://schemas.microsoft.com/office/drawing/2014/main" id="{31F33C49-8801-4801-A5F1-4FDEE7A0552B}"/>
              </a:ext>
            </a:extLst>
          </p:cNvPr>
          <p:cNvPicPr>
            <a:picLocks noChangeAspect="1"/>
          </p:cNvPicPr>
          <p:nvPr/>
        </p:nvPicPr>
        <p:blipFill>
          <a:blip r:embed="rId7"/>
          <a:stretch>
            <a:fillRect/>
          </a:stretch>
        </p:blipFill>
        <p:spPr>
          <a:xfrm>
            <a:off x="6042329" y="333189"/>
            <a:ext cx="885415" cy="1569600"/>
          </a:xfrm>
          <a:prstGeom prst="rect">
            <a:avLst/>
          </a:prstGeom>
        </p:spPr>
      </p:pic>
      <p:pic>
        <p:nvPicPr>
          <p:cNvPr id="235" name="図 234">
            <a:extLst>
              <a:ext uri="{FF2B5EF4-FFF2-40B4-BE49-F238E27FC236}">
                <a16:creationId xmlns:a16="http://schemas.microsoft.com/office/drawing/2014/main" id="{CF71E86E-E55E-4841-8BB5-E035885E908E}"/>
              </a:ext>
            </a:extLst>
          </p:cNvPr>
          <p:cNvPicPr>
            <a:picLocks noChangeAspect="1"/>
          </p:cNvPicPr>
          <p:nvPr/>
        </p:nvPicPr>
        <p:blipFill>
          <a:blip r:embed="rId8"/>
          <a:stretch>
            <a:fillRect/>
          </a:stretch>
        </p:blipFill>
        <p:spPr>
          <a:xfrm>
            <a:off x="5844049" y="486957"/>
            <a:ext cx="890905" cy="158009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dirty="0"/>
              <a:t>●部隊編成フロー</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p>
        </p:txBody>
      </p:sp>
      <p:pic>
        <p:nvPicPr>
          <p:cNvPr id="49" name="図 48" descr="スクリーンショット, 抽象, コンピュータ, 時計 が含まれている画像&#10;&#10;自動的に生成された説明">
            <a:extLst>
              <a:ext uri="{FF2B5EF4-FFF2-40B4-BE49-F238E27FC236}">
                <a16:creationId xmlns:a16="http://schemas.microsoft.com/office/drawing/2014/main" id="{016953D5-B342-47FB-8D3F-D296FCAECB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9500" y="4546643"/>
            <a:ext cx="885600" cy="1570395"/>
          </a:xfrm>
          <a:prstGeom prst="rect">
            <a:avLst/>
          </a:prstGeom>
        </p:spPr>
      </p:pic>
      <p:cxnSp>
        <p:nvCxnSpPr>
          <p:cNvPr id="167" name="直線矢印コネクタ 166">
            <a:extLst>
              <a:ext uri="{FF2B5EF4-FFF2-40B4-BE49-F238E27FC236}">
                <a16:creationId xmlns:a16="http://schemas.microsoft.com/office/drawing/2014/main" id="{53C7CC87-35A8-421A-B3D0-59193640EF49}"/>
              </a:ext>
            </a:extLst>
          </p:cNvPr>
          <p:cNvCxnSpPr>
            <a:cxnSpLocks/>
            <a:stCxn id="60" idx="3"/>
          </p:cNvCxnSpPr>
          <p:nvPr/>
        </p:nvCxnSpPr>
        <p:spPr>
          <a:xfrm flipV="1">
            <a:off x="1476791" y="1743883"/>
            <a:ext cx="503526" cy="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F5C86E2D-2B09-40B8-8462-259D525AEDE6}"/>
              </a:ext>
            </a:extLst>
          </p:cNvPr>
          <p:cNvCxnSpPr>
            <a:cxnSpLocks/>
            <a:endCxn id="25" idx="0"/>
          </p:cNvCxnSpPr>
          <p:nvPr/>
        </p:nvCxnSpPr>
        <p:spPr>
          <a:xfrm>
            <a:off x="2417409" y="2519271"/>
            <a:ext cx="0" cy="26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9039CD78-CAE6-41F7-8FBA-080AC9DEB038}"/>
              </a:ext>
            </a:extLst>
          </p:cNvPr>
          <p:cNvCxnSpPr>
            <a:cxnSpLocks/>
            <a:stCxn id="73" idx="3"/>
            <a:endCxn id="5" idx="2"/>
          </p:cNvCxnSpPr>
          <p:nvPr/>
        </p:nvCxnSpPr>
        <p:spPr>
          <a:xfrm flipV="1">
            <a:off x="4546435" y="4316285"/>
            <a:ext cx="961611" cy="10155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198" name="テキスト ボックス 197">
            <a:extLst>
              <a:ext uri="{FF2B5EF4-FFF2-40B4-BE49-F238E27FC236}">
                <a16:creationId xmlns:a16="http://schemas.microsoft.com/office/drawing/2014/main" id="{7D6DD313-CAC2-435F-BA5E-11CD009C0A2D}"/>
              </a:ext>
            </a:extLst>
          </p:cNvPr>
          <p:cNvSpPr txBox="1"/>
          <p:nvPr/>
        </p:nvSpPr>
        <p:spPr>
          <a:xfrm>
            <a:off x="3102559" y="1250756"/>
            <a:ext cx="569387" cy="461665"/>
          </a:xfrm>
          <a:prstGeom prst="rect">
            <a:avLst/>
          </a:prstGeom>
          <a:noFill/>
        </p:spPr>
        <p:txBody>
          <a:bodyPr wrap="none" rtlCol="0">
            <a:spAutoFit/>
          </a:bodyPr>
          <a:lstStyle/>
          <a:p>
            <a:pPr algn="r"/>
            <a:r>
              <a:rPr kumimoji="1" lang="ja-JP" altLang="en-US" sz="600" dirty="0"/>
              <a:t>キャラ</a:t>
            </a:r>
            <a:endParaRPr kumimoji="1" lang="en-US" altLang="ja-JP" sz="600" dirty="0"/>
          </a:p>
          <a:p>
            <a:pPr algn="r"/>
            <a:r>
              <a:rPr kumimoji="1" lang="ja-JP" altLang="en-US" sz="600" dirty="0"/>
              <a:t>アイコン</a:t>
            </a:r>
            <a:endParaRPr kumimoji="1" lang="en-US" altLang="ja-JP" sz="600" dirty="0"/>
          </a:p>
          <a:p>
            <a:pPr algn="r"/>
            <a:r>
              <a:rPr kumimoji="1" lang="ja-JP" altLang="en-US" sz="600" dirty="0"/>
              <a:t>（部隊・</a:t>
            </a:r>
            <a:endParaRPr kumimoji="1" lang="en-US" altLang="ja-JP" sz="600" dirty="0"/>
          </a:p>
          <a:p>
            <a:pPr algn="r"/>
            <a:r>
              <a:rPr kumimoji="1" lang="ja-JP" altLang="en-US" sz="600" dirty="0"/>
              <a:t>支援兵器）</a:t>
            </a:r>
          </a:p>
        </p:txBody>
      </p:sp>
      <p:sp>
        <p:nvSpPr>
          <p:cNvPr id="221" name="テキスト ボックス 220">
            <a:extLst>
              <a:ext uri="{FF2B5EF4-FFF2-40B4-BE49-F238E27FC236}">
                <a16:creationId xmlns:a16="http://schemas.microsoft.com/office/drawing/2014/main" id="{ED147726-8146-46CB-B327-A31A2AFACC08}"/>
              </a:ext>
            </a:extLst>
          </p:cNvPr>
          <p:cNvSpPr txBox="1"/>
          <p:nvPr/>
        </p:nvSpPr>
        <p:spPr>
          <a:xfrm>
            <a:off x="6081752" y="4999264"/>
            <a:ext cx="415498" cy="276999"/>
          </a:xfrm>
          <a:prstGeom prst="rect">
            <a:avLst/>
          </a:prstGeom>
          <a:noFill/>
        </p:spPr>
        <p:txBody>
          <a:bodyPr wrap="none" rtlCol="0">
            <a:spAutoFit/>
          </a:bodyPr>
          <a:lstStyle/>
          <a:p>
            <a:pPr algn="r"/>
            <a:r>
              <a:rPr kumimoji="1" lang="ja-JP" altLang="en-US" sz="600" dirty="0"/>
              <a:t>カード</a:t>
            </a:r>
            <a:endParaRPr kumimoji="1" lang="en-US" altLang="ja-JP" sz="600" dirty="0"/>
          </a:p>
          <a:p>
            <a:pPr algn="r"/>
            <a:r>
              <a:rPr kumimoji="1" lang="ja-JP" altLang="en-US" sz="600" dirty="0"/>
              <a:t>長押し</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39614"/>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1970259" y="2539614"/>
            <a:ext cx="90281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部隊編成画面</a:t>
            </a:r>
            <a:endParaRPr lang="ja-JP" altLang="en-US">
              <a:latin typeface="メイリオ" panose="020B0604030504040204" pitchFamily="50" charset="-128"/>
              <a:ea typeface="メイリオ" panose="020B0604030504040204" pitchFamily="50" charset="-128"/>
            </a:endParaRPr>
          </a:p>
        </p:txBody>
      </p:sp>
      <p:sp>
        <p:nvSpPr>
          <p:cNvPr id="242" name="テキスト ボックス 241">
            <a:extLst>
              <a:ext uri="{FF2B5EF4-FFF2-40B4-BE49-F238E27FC236}">
                <a16:creationId xmlns:a16="http://schemas.microsoft.com/office/drawing/2014/main" id="{6B04CCAD-FF1E-4471-BE50-96EC99CEB2A4}"/>
              </a:ext>
            </a:extLst>
          </p:cNvPr>
          <p:cNvSpPr txBox="1"/>
          <p:nvPr/>
        </p:nvSpPr>
        <p:spPr>
          <a:xfrm>
            <a:off x="3562749" y="6146024"/>
            <a:ext cx="1045978" cy="184666"/>
          </a:xfrm>
          <a:prstGeom prst="rect">
            <a:avLst/>
          </a:prstGeom>
          <a:noFill/>
        </p:spPr>
        <p:txBody>
          <a:bodyPr wrap="square" rtlCol="0">
            <a:spAutoFit/>
          </a:bodyPr>
          <a:lstStyle>
            <a:defPPr>
              <a:defRPr lang="en-US"/>
            </a:defPPr>
            <a:lvl1pPr>
              <a:defRPr kumimoji="1" sz="600"/>
            </a:lvl1pPr>
          </a:lstStyle>
          <a:p>
            <a:pPr algn="ctr"/>
            <a:r>
              <a:rPr lang="en-US" altLang="ja-JP" dirty="0"/>
              <a:t>co150.TR</a:t>
            </a:r>
            <a:r>
              <a:rPr lang="ja-JP" altLang="en-US" dirty="0"/>
              <a:t>セット画面</a:t>
            </a:r>
          </a:p>
        </p:txBody>
      </p:sp>
      <p:sp>
        <p:nvSpPr>
          <p:cNvPr id="245" name="テキスト ボックス 244">
            <a:extLst>
              <a:ext uri="{FF2B5EF4-FFF2-40B4-BE49-F238E27FC236}">
                <a16:creationId xmlns:a16="http://schemas.microsoft.com/office/drawing/2014/main" id="{BDF33006-39FA-47BB-8610-985367665C36}"/>
              </a:ext>
            </a:extLst>
          </p:cNvPr>
          <p:cNvSpPr txBox="1"/>
          <p:nvPr/>
        </p:nvSpPr>
        <p:spPr>
          <a:xfrm>
            <a:off x="3503914"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dirty="0"/>
              <a:t>co120.</a:t>
            </a:r>
            <a:r>
              <a:rPr lang="ja-JP" altLang="en-US" dirty="0"/>
              <a:t>部隊キャラ選択画面</a:t>
            </a:r>
            <a:endParaRPr lang="en-US" altLang="ja-JP" dirty="0"/>
          </a:p>
        </p:txBody>
      </p:sp>
      <p:sp>
        <p:nvSpPr>
          <p:cNvPr id="248" name="テキスト ボックス 247">
            <a:extLst>
              <a:ext uri="{FF2B5EF4-FFF2-40B4-BE49-F238E27FC236}">
                <a16:creationId xmlns:a16="http://schemas.microsoft.com/office/drawing/2014/main" id="{1A620939-3929-4931-AAE4-5100B512270B}"/>
              </a:ext>
            </a:extLst>
          </p:cNvPr>
          <p:cNvSpPr txBox="1"/>
          <p:nvPr/>
        </p:nvSpPr>
        <p:spPr>
          <a:xfrm>
            <a:off x="3514131"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dirty="0"/>
              <a:t>co160.</a:t>
            </a:r>
            <a:r>
              <a:rPr lang="ja-JP" altLang="en-US" dirty="0"/>
              <a:t>装備セット画面</a:t>
            </a:r>
          </a:p>
        </p:txBody>
      </p:sp>
      <p:sp>
        <p:nvSpPr>
          <p:cNvPr id="480" name="正方形/長方形 479">
            <a:extLst>
              <a:ext uri="{FF2B5EF4-FFF2-40B4-BE49-F238E27FC236}">
                <a16:creationId xmlns:a16="http://schemas.microsoft.com/office/drawing/2014/main" id="{919A06A5-71E2-4AE1-A022-AEA01C5B1CA9}"/>
              </a:ext>
            </a:extLst>
          </p:cNvPr>
          <p:cNvSpPr/>
          <p:nvPr/>
        </p:nvSpPr>
        <p:spPr>
          <a:xfrm>
            <a:off x="6565955" y="4826336"/>
            <a:ext cx="813732" cy="1035130"/>
          </a:xfrm>
          <a:prstGeom prst="rect">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別仕様</a:t>
            </a:r>
            <a:endParaRPr kumimoji="1" lang="en-US" altLang="ja-JP" sz="1600" dirty="0"/>
          </a:p>
          <a:p>
            <a:pPr algn="ctr"/>
            <a:r>
              <a:rPr kumimoji="1" lang="ja-JP" altLang="en-US" sz="1600" dirty="0"/>
              <a:t>参照</a:t>
            </a:r>
          </a:p>
        </p:txBody>
      </p:sp>
      <p:sp>
        <p:nvSpPr>
          <p:cNvPr id="101" name="テキスト ボックス 100">
            <a:extLst>
              <a:ext uri="{FF2B5EF4-FFF2-40B4-BE49-F238E27FC236}">
                <a16:creationId xmlns:a16="http://schemas.microsoft.com/office/drawing/2014/main" id="{073B6C8E-8A82-48AA-A239-4B00A26E637B}"/>
              </a:ext>
            </a:extLst>
          </p:cNvPr>
          <p:cNvSpPr txBox="1"/>
          <p:nvPr/>
        </p:nvSpPr>
        <p:spPr>
          <a:xfrm>
            <a:off x="6641138" y="6159981"/>
            <a:ext cx="662323" cy="184666"/>
          </a:xfrm>
          <a:prstGeom prst="rect">
            <a:avLst/>
          </a:prstGeom>
          <a:noFill/>
        </p:spPr>
        <p:txBody>
          <a:bodyPr wrap="square" rtlCol="0">
            <a:spAutoFit/>
          </a:bodyPr>
          <a:lstStyle>
            <a:defPPr>
              <a:defRPr lang="en-US"/>
            </a:defPPr>
            <a:lvl1pPr>
              <a:defRPr kumimoji="1" sz="600"/>
            </a:lvl1pPr>
          </a:lstStyle>
          <a:p>
            <a:pPr algn="r"/>
            <a:r>
              <a:rPr lang="en-US" altLang="ja-JP" dirty="0"/>
              <a:t>TR</a:t>
            </a:r>
            <a:r>
              <a:rPr lang="ja-JP" altLang="en-US" dirty="0"/>
              <a:t>カード詳細</a:t>
            </a:r>
          </a:p>
        </p:txBody>
      </p:sp>
      <p:sp>
        <p:nvSpPr>
          <p:cNvPr id="115" name="テキスト ボックス 114">
            <a:extLst>
              <a:ext uri="{FF2B5EF4-FFF2-40B4-BE49-F238E27FC236}">
                <a16:creationId xmlns:a16="http://schemas.microsoft.com/office/drawing/2014/main" id="{72E1EE0A-B3C7-4299-B624-96E973C143AE}"/>
              </a:ext>
            </a:extLst>
          </p:cNvPr>
          <p:cNvSpPr txBox="1"/>
          <p:nvPr/>
        </p:nvSpPr>
        <p:spPr>
          <a:xfrm>
            <a:off x="5619359" y="2072373"/>
            <a:ext cx="1795684" cy="369332"/>
          </a:xfrm>
          <a:prstGeom prst="rect">
            <a:avLst/>
          </a:prstGeom>
          <a:noFill/>
        </p:spPr>
        <p:txBody>
          <a:bodyPr wrap="none" rtlCol="0">
            <a:spAutoFit/>
          </a:bodyPr>
          <a:lstStyle>
            <a:defPPr>
              <a:defRPr lang="en-US"/>
            </a:defPPr>
            <a:lvl1pPr>
              <a:defRPr kumimoji="1" sz="600"/>
            </a:lvl1pPr>
          </a:lstStyle>
          <a:p>
            <a:pPr algn="ctr"/>
            <a:r>
              <a:rPr lang="en-US" altLang="ja-JP" dirty="0"/>
              <a:t>co140.</a:t>
            </a:r>
            <a:r>
              <a:rPr lang="ja-JP" altLang="en-US" dirty="0"/>
              <a:t>部隊キャラ設定画面（</a:t>
            </a:r>
            <a:r>
              <a:rPr lang="en-US" altLang="ja-JP" dirty="0"/>
              <a:t>TR</a:t>
            </a:r>
            <a:r>
              <a:rPr lang="ja-JP" altLang="en-US" dirty="0"/>
              <a:t>）</a:t>
            </a:r>
            <a:endParaRPr lang="en-US" altLang="ja-JP" dirty="0"/>
          </a:p>
          <a:p>
            <a:pPr algn="ctr"/>
            <a:r>
              <a:rPr lang="en-US" altLang="ja-JP" dirty="0"/>
              <a:t>co140a.</a:t>
            </a:r>
            <a:r>
              <a:rPr lang="ja-JP" altLang="en-US" dirty="0"/>
              <a:t>部隊キャラ設定画面（武器）</a:t>
            </a:r>
            <a:endParaRPr lang="en-US" altLang="ja-JP" dirty="0"/>
          </a:p>
          <a:p>
            <a:pPr algn="ctr"/>
            <a:r>
              <a:rPr lang="en-US" altLang="ja-JP" dirty="0"/>
              <a:t>co140b.</a:t>
            </a:r>
            <a:r>
              <a:rPr lang="ja-JP" altLang="en-US" dirty="0"/>
              <a:t>部隊キャラ設定画面（プロフィール）</a:t>
            </a:r>
          </a:p>
        </p:txBody>
      </p:sp>
      <p:sp>
        <p:nvSpPr>
          <p:cNvPr id="53" name="テキスト ボックス 52">
            <a:extLst>
              <a:ext uri="{FF2B5EF4-FFF2-40B4-BE49-F238E27FC236}">
                <a16:creationId xmlns:a16="http://schemas.microsoft.com/office/drawing/2014/main" id="{A1F741BE-A3A2-44A1-A462-552EB62860A6}"/>
              </a:ext>
            </a:extLst>
          </p:cNvPr>
          <p:cNvSpPr txBox="1"/>
          <p:nvPr/>
        </p:nvSpPr>
        <p:spPr>
          <a:xfrm>
            <a:off x="3177872" y="3183160"/>
            <a:ext cx="492443" cy="276999"/>
          </a:xfrm>
          <a:prstGeom prst="rect">
            <a:avLst/>
          </a:prstGeom>
          <a:noFill/>
        </p:spPr>
        <p:txBody>
          <a:bodyPr wrap="none" rtlCol="0">
            <a:spAutoFit/>
          </a:bodyPr>
          <a:lstStyle/>
          <a:p>
            <a:pPr algn="r"/>
            <a:r>
              <a:rPr kumimoji="1" lang="ja-JP" altLang="en-US" sz="600" dirty="0"/>
              <a:t>武器</a:t>
            </a:r>
            <a:endParaRPr kumimoji="1" lang="en-US" altLang="ja-JP" sz="600" dirty="0"/>
          </a:p>
          <a:p>
            <a:pPr algn="r"/>
            <a:r>
              <a:rPr kumimoji="1" lang="ja-JP" altLang="en-US" sz="600" dirty="0"/>
              <a:t>アイコン</a:t>
            </a:r>
          </a:p>
        </p:txBody>
      </p:sp>
      <p:cxnSp>
        <p:nvCxnSpPr>
          <p:cNvPr id="58" name="直線矢印コネクタ 57">
            <a:extLst>
              <a:ext uri="{FF2B5EF4-FFF2-40B4-BE49-F238E27FC236}">
                <a16:creationId xmlns:a16="http://schemas.microsoft.com/office/drawing/2014/main" id="{B1FF2600-1089-4C9F-81B4-15236F8B11C8}"/>
              </a:ext>
            </a:extLst>
          </p:cNvPr>
          <p:cNvCxnSpPr>
            <a:cxnSpLocks/>
            <a:stCxn id="475" idx="3"/>
            <a:endCxn id="48" idx="1"/>
          </p:cNvCxnSpPr>
          <p:nvPr/>
        </p:nvCxnSpPr>
        <p:spPr>
          <a:xfrm>
            <a:off x="2855900" y="1741675"/>
            <a:ext cx="807434" cy="17935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E1FB956A-4B1C-44BF-8F29-D96619763614}"/>
              </a:ext>
            </a:extLst>
          </p:cNvPr>
          <p:cNvCxnSpPr>
            <a:cxnSpLocks/>
            <a:stCxn id="48" idx="3"/>
            <a:endCxn id="5" idx="1"/>
          </p:cNvCxnSpPr>
          <p:nvPr/>
        </p:nvCxnSpPr>
        <p:spPr>
          <a:xfrm>
            <a:off x="4532820" y="3535248"/>
            <a:ext cx="536596" cy="3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C203FC8-6A68-4F9C-99EF-2788BE3F86BF}"/>
              </a:ext>
            </a:extLst>
          </p:cNvPr>
          <p:cNvSpPr txBox="1"/>
          <p:nvPr/>
        </p:nvSpPr>
        <p:spPr>
          <a:xfrm>
            <a:off x="4971375"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dirty="0"/>
              <a:t>co150a.</a:t>
            </a:r>
            <a:r>
              <a:rPr lang="ja-JP" altLang="en-US" dirty="0"/>
              <a:t>付け替え確認</a:t>
            </a:r>
          </a:p>
        </p:txBody>
      </p:sp>
      <p:pic>
        <p:nvPicPr>
          <p:cNvPr id="25" name="図 24" descr="コンピューターのスクリーンショット&#10;&#10;自動的に生成された説明">
            <a:extLst>
              <a:ext uri="{FF2B5EF4-FFF2-40B4-BE49-F238E27FC236}">
                <a16:creationId xmlns:a16="http://schemas.microsoft.com/office/drawing/2014/main" id="{4679AB11-C5C9-4A81-AC64-DB14641F2D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5902" y="2787303"/>
            <a:ext cx="883013" cy="1567596"/>
          </a:xfrm>
          <a:prstGeom prst="rect">
            <a:avLst/>
          </a:prstGeom>
        </p:spPr>
      </p:pic>
      <p:cxnSp>
        <p:nvCxnSpPr>
          <p:cNvPr id="78" name="直線矢印コネクタ 77">
            <a:extLst>
              <a:ext uri="{FF2B5EF4-FFF2-40B4-BE49-F238E27FC236}">
                <a16:creationId xmlns:a16="http://schemas.microsoft.com/office/drawing/2014/main" id="{44DDA098-EB95-43F3-B8F9-91945370A7FB}"/>
              </a:ext>
            </a:extLst>
          </p:cNvPr>
          <p:cNvCxnSpPr>
            <a:cxnSpLocks/>
            <a:stCxn id="475" idx="3"/>
            <a:endCxn id="13" idx="1"/>
          </p:cNvCxnSpPr>
          <p:nvPr/>
        </p:nvCxnSpPr>
        <p:spPr>
          <a:xfrm>
            <a:off x="2855900" y="1741675"/>
            <a:ext cx="807436" cy="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62DECD7-50FC-4FC1-9639-FBB6B8FE853A}"/>
              </a:ext>
            </a:extLst>
          </p:cNvPr>
          <p:cNvSpPr txBox="1"/>
          <p:nvPr/>
        </p:nvSpPr>
        <p:spPr>
          <a:xfrm>
            <a:off x="1909345" y="4394131"/>
            <a:ext cx="1024640" cy="184666"/>
          </a:xfrm>
          <a:prstGeom prst="rect">
            <a:avLst/>
          </a:prstGeom>
          <a:noFill/>
        </p:spPr>
        <p:txBody>
          <a:bodyPr wrap="none" rtlCol="0">
            <a:spAutoFit/>
          </a:bodyPr>
          <a:lstStyle>
            <a:defPPr>
              <a:defRPr lang="en-US"/>
            </a:defPPr>
            <a:lvl1pPr algn="ctr">
              <a:defRPr kumimoji="1" sz="600"/>
            </a:lvl1pPr>
          </a:lstStyle>
          <a:p>
            <a:r>
              <a:rPr lang="en-US" altLang="ja-JP" dirty="0">
                <a:latin typeface="メイリオ" panose="020B0604030504040204" pitchFamily="50" charset="-128"/>
                <a:ea typeface="メイリオ" panose="020B0604030504040204" pitchFamily="50" charset="-128"/>
              </a:rPr>
              <a:t>co110a.</a:t>
            </a:r>
            <a:r>
              <a:rPr lang="zh-TW" altLang="en-US" dirty="0">
                <a:latin typeface="メイリオ" panose="020B0604030504040204" pitchFamily="50" charset="-128"/>
                <a:ea typeface="メイリオ" panose="020B0604030504040204" pitchFamily="50" charset="-128"/>
              </a:rPr>
              <a:t>部隊編成</a:t>
            </a:r>
            <a:r>
              <a:rPr lang="ja-JP" altLang="en-US" dirty="0">
                <a:latin typeface="メイリオ" panose="020B0604030504040204" pitchFamily="50" charset="-128"/>
                <a:ea typeface="メイリオ" panose="020B0604030504040204" pitchFamily="50" charset="-128"/>
              </a:rPr>
              <a:t>エラー</a:t>
            </a:r>
          </a:p>
        </p:txBody>
      </p:sp>
      <p:cxnSp>
        <p:nvCxnSpPr>
          <p:cNvPr id="82" name="直線矢印コネクタ 81">
            <a:extLst>
              <a:ext uri="{FF2B5EF4-FFF2-40B4-BE49-F238E27FC236}">
                <a16:creationId xmlns:a16="http://schemas.microsoft.com/office/drawing/2014/main" id="{0E7E61DA-A9D3-4107-86CE-F5D0402577F5}"/>
              </a:ext>
            </a:extLst>
          </p:cNvPr>
          <p:cNvCxnSpPr>
            <a:cxnSpLocks/>
            <a:stCxn id="475" idx="3"/>
            <a:endCxn id="85" idx="0"/>
          </p:cNvCxnSpPr>
          <p:nvPr/>
        </p:nvCxnSpPr>
        <p:spPr>
          <a:xfrm>
            <a:off x="2855900" y="1741675"/>
            <a:ext cx="403016" cy="4653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026EB4EA-4D7C-4BC5-B1CD-528D5D72E04D}"/>
              </a:ext>
            </a:extLst>
          </p:cNvPr>
          <p:cNvSpPr txBox="1"/>
          <p:nvPr/>
        </p:nvSpPr>
        <p:spPr>
          <a:xfrm>
            <a:off x="2820334" y="639498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次のページ</a:t>
            </a:r>
          </a:p>
        </p:txBody>
      </p:sp>
      <p:sp>
        <p:nvSpPr>
          <p:cNvPr id="59" name="テキスト ボックス 58">
            <a:extLst>
              <a:ext uri="{FF2B5EF4-FFF2-40B4-BE49-F238E27FC236}">
                <a16:creationId xmlns:a16="http://schemas.microsoft.com/office/drawing/2014/main" id="{55CF3CD8-4AA2-4B8C-9783-ED49521839A5}"/>
              </a:ext>
            </a:extLst>
          </p:cNvPr>
          <p:cNvSpPr txBox="1"/>
          <p:nvPr/>
        </p:nvSpPr>
        <p:spPr>
          <a:xfrm>
            <a:off x="5419779" y="959165"/>
            <a:ext cx="415498" cy="276999"/>
          </a:xfrm>
          <a:prstGeom prst="rect">
            <a:avLst/>
          </a:prstGeom>
          <a:noFill/>
        </p:spPr>
        <p:txBody>
          <a:bodyPr wrap="none" rtlCol="0">
            <a:spAutoFit/>
          </a:bodyPr>
          <a:lstStyle/>
          <a:p>
            <a:pPr algn="r"/>
            <a:r>
              <a:rPr kumimoji="1" lang="ja-JP" altLang="en-US" sz="600" dirty="0"/>
              <a:t>キャラ</a:t>
            </a:r>
            <a:endParaRPr kumimoji="1" lang="en-US" altLang="ja-JP" sz="600" dirty="0"/>
          </a:p>
          <a:p>
            <a:pPr algn="r"/>
            <a:r>
              <a:rPr kumimoji="1" lang="ja-JP" altLang="en-US" sz="600" dirty="0"/>
              <a:t>長押し</a:t>
            </a:r>
          </a:p>
        </p:txBody>
      </p:sp>
      <p:sp>
        <p:nvSpPr>
          <p:cNvPr id="63" name="テキスト ボックス 62">
            <a:extLst>
              <a:ext uri="{FF2B5EF4-FFF2-40B4-BE49-F238E27FC236}">
                <a16:creationId xmlns:a16="http://schemas.microsoft.com/office/drawing/2014/main" id="{B0E020CF-4DBC-4CF7-A475-D29245B2F69C}"/>
              </a:ext>
            </a:extLst>
          </p:cNvPr>
          <p:cNvSpPr txBox="1"/>
          <p:nvPr/>
        </p:nvSpPr>
        <p:spPr>
          <a:xfrm>
            <a:off x="3160245" y="4899436"/>
            <a:ext cx="569387" cy="369332"/>
          </a:xfrm>
          <a:prstGeom prst="rect">
            <a:avLst/>
          </a:prstGeom>
          <a:noFill/>
        </p:spPr>
        <p:txBody>
          <a:bodyPr wrap="none" rtlCol="0">
            <a:spAutoFit/>
          </a:bodyPr>
          <a:lstStyle/>
          <a:p>
            <a:pPr algn="r"/>
            <a:r>
              <a:rPr kumimoji="1" lang="en-US" altLang="ja-JP" sz="600" dirty="0"/>
              <a:t>TR</a:t>
            </a:r>
            <a:r>
              <a:rPr kumimoji="1" lang="ja-JP" altLang="en-US" sz="600" dirty="0"/>
              <a:t>カード</a:t>
            </a:r>
            <a:endParaRPr kumimoji="1" lang="en-US" altLang="ja-JP" sz="600" dirty="0"/>
          </a:p>
          <a:p>
            <a:pPr algn="r"/>
            <a:r>
              <a:rPr kumimoji="1" lang="ja-JP" altLang="en-US" sz="600" dirty="0"/>
              <a:t>（部隊・</a:t>
            </a:r>
            <a:endParaRPr kumimoji="1" lang="en-US" altLang="ja-JP" sz="600" dirty="0"/>
          </a:p>
          <a:p>
            <a:pPr algn="r"/>
            <a:r>
              <a:rPr kumimoji="1" lang="ja-JP" altLang="en-US" sz="600" dirty="0"/>
              <a:t>支援兵器）</a:t>
            </a:r>
          </a:p>
        </p:txBody>
      </p:sp>
      <p:sp>
        <p:nvSpPr>
          <p:cNvPr id="64" name="テキスト ボックス 63">
            <a:extLst>
              <a:ext uri="{FF2B5EF4-FFF2-40B4-BE49-F238E27FC236}">
                <a16:creationId xmlns:a16="http://schemas.microsoft.com/office/drawing/2014/main" id="{82B24323-65C6-4807-A196-7F3EDA34ADB6}"/>
              </a:ext>
            </a:extLst>
          </p:cNvPr>
          <p:cNvSpPr txBox="1"/>
          <p:nvPr/>
        </p:nvSpPr>
        <p:spPr>
          <a:xfrm>
            <a:off x="2766473" y="6069046"/>
            <a:ext cx="492443" cy="276999"/>
          </a:xfrm>
          <a:prstGeom prst="rect">
            <a:avLst/>
          </a:prstGeom>
          <a:noFill/>
        </p:spPr>
        <p:txBody>
          <a:bodyPr wrap="none" rtlCol="0">
            <a:spAutoFit/>
          </a:bodyPr>
          <a:lstStyle/>
          <a:p>
            <a:r>
              <a:rPr kumimoji="1" lang="ja-JP" altLang="en-US" sz="600" dirty="0"/>
              <a:t>支援兵器</a:t>
            </a:r>
            <a:endParaRPr kumimoji="1" lang="en-US" altLang="ja-JP" sz="600" dirty="0"/>
          </a:p>
          <a:p>
            <a:r>
              <a:rPr kumimoji="1" lang="ja-JP" altLang="en-US" sz="600" dirty="0"/>
              <a:t>アイコン</a:t>
            </a:r>
          </a:p>
        </p:txBody>
      </p:sp>
      <p:pic>
        <p:nvPicPr>
          <p:cNvPr id="13" name="図 12" descr="ポーズ が含まれている画像&#10;&#10;自動的に生成された説明">
            <a:extLst>
              <a:ext uri="{FF2B5EF4-FFF2-40B4-BE49-F238E27FC236}">
                <a16:creationId xmlns:a16="http://schemas.microsoft.com/office/drawing/2014/main" id="{33591535-7616-48D4-8830-6C7455CF8A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3336" y="968494"/>
            <a:ext cx="873060" cy="1549927"/>
          </a:xfrm>
          <a:prstGeom prst="rect">
            <a:avLst/>
          </a:prstGeom>
        </p:spPr>
      </p:pic>
      <p:pic>
        <p:nvPicPr>
          <p:cNvPr id="73" name="図 72" descr="スクリーンショット, 戸棚 が含まれている画像&#10;&#10;自動的に生成された説明">
            <a:extLst>
              <a:ext uri="{FF2B5EF4-FFF2-40B4-BE49-F238E27FC236}">
                <a16:creationId xmlns:a16="http://schemas.microsoft.com/office/drawing/2014/main" id="{5721543E-99B5-4E16-86D5-51EDD337D6EE}"/>
              </a:ext>
            </a:extLst>
          </p:cNvPr>
          <p:cNvPicPr preferRelativeResize="0">
            <a:picLocks noChangeAspect="1"/>
          </p:cNvPicPr>
          <p:nvPr/>
        </p:nvPicPr>
        <p:blipFill>
          <a:blip r:embed="rId12">
            <a:extLst>
              <a:ext uri="{28A0092B-C50C-407E-A947-70E740481C1C}">
                <a14:useLocalDpi xmlns:a14="http://schemas.microsoft.com/office/drawing/2010/main" val="0"/>
              </a:ext>
            </a:extLst>
          </a:blip>
          <a:stretch>
            <a:fillRect/>
          </a:stretch>
        </p:blipFill>
        <p:spPr>
          <a:xfrm>
            <a:off x="3663333" y="4547040"/>
            <a:ext cx="883102" cy="1569600"/>
          </a:xfrm>
          <a:prstGeom prst="rect">
            <a:avLst/>
          </a:prstGeom>
        </p:spPr>
      </p:pic>
      <p:cxnSp>
        <p:nvCxnSpPr>
          <p:cNvPr id="66" name="直線矢印コネクタ 57">
            <a:extLst>
              <a:ext uri="{FF2B5EF4-FFF2-40B4-BE49-F238E27FC236}">
                <a16:creationId xmlns:a16="http://schemas.microsoft.com/office/drawing/2014/main" id="{B6F72ECA-3AEE-4055-AF88-7A55ED3D9957}"/>
              </a:ext>
            </a:extLst>
          </p:cNvPr>
          <p:cNvCxnSpPr>
            <a:cxnSpLocks/>
            <a:stCxn id="475" idx="3"/>
            <a:endCxn id="73" idx="1"/>
          </p:cNvCxnSpPr>
          <p:nvPr/>
        </p:nvCxnSpPr>
        <p:spPr>
          <a:xfrm>
            <a:off x="2855900" y="1741675"/>
            <a:ext cx="807433" cy="35901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C0A5DFE-675F-4560-AB3C-8BE3624DFAAF}"/>
              </a:ext>
            </a:extLst>
          </p:cNvPr>
          <p:cNvCxnSpPr>
            <a:cxnSpLocks/>
            <a:stCxn id="73" idx="3"/>
            <a:endCxn id="49" idx="1"/>
          </p:cNvCxnSpPr>
          <p:nvPr/>
        </p:nvCxnSpPr>
        <p:spPr>
          <a:xfrm>
            <a:off x="4546435" y="5331840"/>
            <a:ext cx="19830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0" name="グループ化 459">
            <a:extLst>
              <a:ext uri="{FF2B5EF4-FFF2-40B4-BE49-F238E27FC236}">
                <a16:creationId xmlns:a16="http://schemas.microsoft.com/office/drawing/2014/main" id="{38FBDAB7-0945-4A58-9527-093F7D444468}"/>
              </a:ext>
            </a:extLst>
          </p:cNvPr>
          <p:cNvGrpSpPr/>
          <p:nvPr/>
        </p:nvGrpSpPr>
        <p:grpSpPr>
          <a:xfrm>
            <a:off x="3258916" y="667621"/>
            <a:ext cx="2585132" cy="1075836"/>
            <a:chOff x="3258916" y="667621"/>
            <a:chExt cx="2585132" cy="1075836"/>
          </a:xfrm>
        </p:grpSpPr>
        <p:cxnSp>
          <p:nvCxnSpPr>
            <p:cNvPr id="453" name="直線コネクタ 452">
              <a:extLst>
                <a:ext uri="{FF2B5EF4-FFF2-40B4-BE49-F238E27FC236}">
                  <a16:creationId xmlns:a16="http://schemas.microsoft.com/office/drawing/2014/main" id="{41ACD08C-C153-4C2A-BF4D-49A4518DA37C}"/>
                </a:ext>
              </a:extLst>
            </p:cNvPr>
            <p:cNvCxnSpPr/>
            <p:nvPr/>
          </p:nvCxnSpPr>
          <p:spPr>
            <a:xfrm flipV="1">
              <a:off x="3258916" y="669091"/>
              <a:ext cx="0" cy="1074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934A2A6-0FBF-4840-BF22-66327C56328F}"/>
                </a:ext>
              </a:extLst>
            </p:cNvPr>
            <p:cNvCxnSpPr>
              <a:cxnSpLocks/>
            </p:cNvCxnSpPr>
            <p:nvPr/>
          </p:nvCxnSpPr>
          <p:spPr>
            <a:xfrm flipH="1">
              <a:off x="3258918" y="667622"/>
              <a:ext cx="20168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矢印コネクタ 81">
              <a:extLst>
                <a:ext uri="{FF2B5EF4-FFF2-40B4-BE49-F238E27FC236}">
                  <a16:creationId xmlns:a16="http://schemas.microsoft.com/office/drawing/2014/main" id="{D90786FC-1F3F-4D00-A75D-285FCB668B52}"/>
                </a:ext>
              </a:extLst>
            </p:cNvPr>
            <p:cNvCxnSpPr>
              <a:cxnSpLocks/>
              <a:endCxn id="235" idx="1"/>
            </p:cNvCxnSpPr>
            <p:nvPr/>
          </p:nvCxnSpPr>
          <p:spPr>
            <a:xfrm rot="16200000" flipH="1">
              <a:off x="5255224" y="688180"/>
              <a:ext cx="609384" cy="5682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743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駐車場, バス, 駐車 が含まれている画像&#10;&#10;自動的に生成された説明">
            <a:extLst>
              <a:ext uri="{FF2B5EF4-FFF2-40B4-BE49-F238E27FC236}">
                <a16:creationId xmlns:a16="http://schemas.microsoft.com/office/drawing/2014/main" id="{9E2D18F7-352E-4CFB-B440-E898CB8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sp>
        <p:nvSpPr>
          <p:cNvPr id="24" name="テキスト ボックス 23">
            <a:extLst>
              <a:ext uri="{FF2B5EF4-FFF2-40B4-BE49-F238E27FC236}">
                <a16:creationId xmlns:a16="http://schemas.microsoft.com/office/drawing/2014/main" id="{91550422-2DD2-4695-9BC9-04CBBC5A216D}"/>
              </a:ext>
            </a:extLst>
          </p:cNvPr>
          <p:cNvSpPr txBox="1"/>
          <p:nvPr/>
        </p:nvSpPr>
        <p:spPr>
          <a:xfrm>
            <a:off x="4628946"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dirty="0"/>
              <a:t>co120.</a:t>
            </a:r>
            <a:r>
              <a:rPr lang="ja-JP" altLang="en-US" dirty="0"/>
              <a:t>部隊キャラ選択画面</a:t>
            </a:r>
            <a:endParaRPr lang="en-US" altLang="ja-JP" dirty="0"/>
          </a:p>
        </p:txBody>
      </p:sp>
      <p:pic>
        <p:nvPicPr>
          <p:cNvPr id="3" name="図 2">
            <a:extLst>
              <a:ext uri="{FF2B5EF4-FFF2-40B4-BE49-F238E27FC236}">
                <a16:creationId xmlns:a16="http://schemas.microsoft.com/office/drawing/2014/main" id="{4649D88C-C19A-4398-9EFD-F43474B3AC98}"/>
              </a:ext>
            </a:extLst>
          </p:cNvPr>
          <p:cNvPicPr>
            <a:picLocks noChangeAspect="1"/>
          </p:cNvPicPr>
          <p:nvPr/>
        </p:nvPicPr>
        <p:blipFill>
          <a:blip r:embed="rId3"/>
          <a:stretch>
            <a:fillRect/>
          </a:stretch>
        </p:blipFill>
        <p:spPr>
          <a:xfrm>
            <a:off x="602774" y="968494"/>
            <a:ext cx="885435" cy="157039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dirty="0"/>
              <a:t>●部隊編成フロー</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p>
        </p:txBody>
      </p:sp>
      <p:cxnSp>
        <p:nvCxnSpPr>
          <p:cNvPr id="167" name="直線矢印コネクタ 166">
            <a:extLst>
              <a:ext uri="{FF2B5EF4-FFF2-40B4-BE49-F238E27FC236}">
                <a16:creationId xmlns:a16="http://schemas.microsoft.com/office/drawing/2014/main" id="{53C7CC87-35A8-421A-B3D0-59193640EF49}"/>
              </a:ext>
            </a:extLst>
          </p:cNvPr>
          <p:cNvCxnSpPr>
            <a:cxnSpLocks/>
            <a:stCxn id="3" idx="3"/>
            <a:endCxn id="35" idx="1"/>
          </p:cNvCxnSpPr>
          <p:nvPr/>
        </p:nvCxnSpPr>
        <p:spPr>
          <a:xfrm flipV="1">
            <a:off x="1488209" y="1741675"/>
            <a:ext cx="495164" cy="1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215" name="テキスト ボックス 214">
            <a:extLst>
              <a:ext uri="{FF2B5EF4-FFF2-40B4-BE49-F238E27FC236}">
                <a16:creationId xmlns:a16="http://schemas.microsoft.com/office/drawing/2014/main" id="{B7FBC78D-AF13-4721-B3E2-E5619C9B8673}"/>
              </a:ext>
            </a:extLst>
          </p:cNvPr>
          <p:cNvSpPr txBox="1"/>
          <p:nvPr/>
        </p:nvSpPr>
        <p:spPr>
          <a:xfrm>
            <a:off x="2911229" y="1512833"/>
            <a:ext cx="492443" cy="184666"/>
          </a:xfrm>
          <a:prstGeom prst="rect">
            <a:avLst/>
          </a:prstGeom>
          <a:noFill/>
        </p:spPr>
        <p:txBody>
          <a:bodyPr wrap="none" rtlCol="0">
            <a:spAutoFit/>
          </a:bodyPr>
          <a:lstStyle/>
          <a:p>
            <a:pPr algn="r"/>
            <a:r>
              <a:rPr kumimoji="1" lang="ja-JP" altLang="en-US" sz="600"/>
              <a:t>支援兵器</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en-US" altLang="ja-JP" sz="600" dirty="0"/>
              <a:t>co100.</a:t>
            </a:r>
            <a:r>
              <a:rPr kumimoji="1" lang="ja-JP" altLang="en-US" sz="600" dirty="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2008731" y="2554693"/>
            <a:ext cx="825868" cy="184666"/>
          </a:xfrm>
          <a:prstGeom prst="rect">
            <a:avLst/>
          </a:prstGeom>
          <a:noFill/>
        </p:spPr>
        <p:txBody>
          <a:bodyPr wrap="none" rtlCol="0">
            <a:spAutoFit/>
          </a:bodyPr>
          <a:lstStyle>
            <a:defPPr>
              <a:defRPr lang="en-US"/>
            </a:defPPr>
            <a:lvl1pPr algn="ctr">
              <a:defRPr kumimoji="1" sz="600"/>
            </a:lvl1pPr>
          </a:lstStyle>
          <a:p>
            <a:r>
              <a:rPr lang="en-US" altLang="ja-JP" dirty="0">
                <a:latin typeface="メイリオ" panose="020B0604030504040204" pitchFamily="50" charset="-128"/>
                <a:ea typeface="メイリオ" panose="020B0604030504040204" pitchFamily="50" charset="-128"/>
              </a:rPr>
              <a:t>co110.</a:t>
            </a:r>
            <a:r>
              <a:rPr lang="zh-TW" altLang="en-US" dirty="0">
                <a:latin typeface="メイリオ" panose="020B0604030504040204" pitchFamily="50" charset="-128"/>
                <a:ea typeface="メイリオ" panose="020B0604030504040204" pitchFamily="50" charset="-128"/>
              </a:rPr>
              <a:t>隊編成画面</a:t>
            </a:r>
            <a:endParaRPr lang="ja-JP" altLang="en-US" dirty="0">
              <a:latin typeface="メイリオ" panose="020B0604030504040204" pitchFamily="50" charset="-128"/>
              <a:ea typeface="メイリオ" panose="020B0604030504040204" pitchFamily="50" charset="-128"/>
            </a:endParaRPr>
          </a:p>
        </p:txBody>
      </p:sp>
      <p:sp>
        <p:nvSpPr>
          <p:cNvPr id="255" name="テキスト ボックス 254">
            <a:extLst>
              <a:ext uri="{FF2B5EF4-FFF2-40B4-BE49-F238E27FC236}">
                <a16:creationId xmlns:a16="http://schemas.microsoft.com/office/drawing/2014/main" id="{2702F37F-5AC7-449D-B987-162AE1DD8854}"/>
              </a:ext>
            </a:extLst>
          </p:cNvPr>
          <p:cNvSpPr txBox="1"/>
          <p:nvPr/>
        </p:nvSpPr>
        <p:spPr>
          <a:xfrm>
            <a:off x="3270352" y="2555889"/>
            <a:ext cx="1133644" cy="184666"/>
          </a:xfrm>
          <a:prstGeom prst="rect">
            <a:avLst/>
          </a:prstGeom>
          <a:noFill/>
        </p:spPr>
        <p:txBody>
          <a:bodyPr wrap="none" rtlCol="0">
            <a:spAutoFit/>
          </a:bodyPr>
          <a:lstStyle>
            <a:defPPr>
              <a:defRPr lang="en-US"/>
            </a:defPPr>
            <a:lvl1pPr>
              <a:defRPr kumimoji="1" sz="600"/>
            </a:lvl1pPr>
          </a:lstStyle>
          <a:p>
            <a:pPr algn="ctr"/>
            <a:r>
              <a:rPr lang="en-US" altLang="ja-JP" dirty="0"/>
              <a:t>C0170.</a:t>
            </a:r>
            <a:r>
              <a:rPr lang="ja-JP" altLang="en-US" dirty="0"/>
              <a:t>支援兵器セット画面</a:t>
            </a:r>
          </a:p>
        </p:txBody>
      </p:sp>
      <p:pic>
        <p:nvPicPr>
          <p:cNvPr id="472" name="図 471">
            <a:extLst>
              <a:ext uri="{FF2B5EF4-FFF2-40B4-BE49-F238E27FC236}">
                <a16:creationId xmlns:a16="http://schemas.microsoft.com/office/drawing/2014/main" id="{3B2FF4BC-96B6-4857-96EC-77828CAB6A15}"/>
              </a:ext>
            </a:extLst>
          </p:cNvPr>
          <p:cNvPicPr>
            <a:picLocks noChangeAspect="1"/>
          </p:cNvPicPr>
          <p:nvPr/>
        </p:nvPicPr>
        <p:blipFill>
          <a:blip r:embed="rId4"/>
          <a:stretch>
            <a:fillRect/>
          </a:stretch>
        </p:blipFill>
        <p:spPr>
          <a:xfrm>
            <a:off x="3382831" y="968012"/>
            <a:ext cx="885600" cy="1568423"/>
          </a:xfrm>
          <a:prstGeom prst="rect">
            <a:avLst/>
          </a:prstGeom>
        </p:spPr>
      </p:pic>
      <p:cxnSp>
        <p:nvCxnSpPr>
          <p:cNvPr id="128" name="直線矢印コネクタ 127">
            <a:extLst>
              <a:ext uri="{FF2B5EF4-FFF2-40B4-BE49-F238E27FC236}">
                <a16:creationId xmlns:a16="http://schemas.microsoft.com/office/drawing/2014/main" id="{235B6F30-9381-4775-B420-F0575B01FB42}"/>
              </a:ext>
            </a:extLst>
          </p:cNvPr>
          <p:cNvCxnSpPr>
            <a:cxnSpLocks/>
            <a:stCxn id="472" idx="3"/>
            <a:endCxn id="478" idx="1"/>
          </p:cNvCxnSpPr>
          <p:nvPr/>
        </p:nvCxnSpPr>
        <p:spPr>
          <a:xfrm>
            <a:off x="4268431" y="1752224"/>
            <a:ext cx="519937" cy="1268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6540BC45-2751-44BA-A5A3-AAB5043AD841}"/>
              </a:ext>
            </a:extLst>
          </p:cNvPr>
          <p:cNvCxnSpPr>
            <a:cxnSpLocks/>
            <a:stCxn id="472" idx="3"/>
            <a:endCxn id="25" idx="1"/>
          </p:cNvCxnSpPr>
          <p:nvPr/>
        </p:nvCxnSpPr>
        <p:spPr>
          <a:xfrm flipV="1">
            <a:off x="4268431" y="1743458"/>
            <a:ext cx="519937" cy="8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8" name="テキスト ボックス 477">
            <a:extLst>
              <a:ext uri="{FF2B5EF4-FFF2-40B4-BE49-F238E27FC236}">
                <a16:creationId xmlns:a16="http://schemas.microsoft.com/office/drawing/2014/main" id="{0B8EA781-9D97-4653-8DD5-9059ACB8C9B3}"/>
              </a:ext>
            </a:extLst>
          </p:cNvPr>
          <p:cNvSpPr txBox="1"/>
          <p:nvPr/>
        </p:nvSpPr>
        <p:spPr>
          <a:xfrm>
            <a:off x="4788368" y="292791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ＴＲセット画面へ</a:t>
            </a:r>
          </a:p>
        </p:txBody>
      </p:sp>
      <p:cxnSp>
        <p:nvCxnSpPr>
          <p:cNvPr id="188" name="直線矢印コネクタ 187">
            <a:extLst>
              <a:ext uri="{FF2B5EF4-FFF2-40B4-BE49-F238E27FC236}">
                <a16:creationId xmlns:a16="http://schemas.microsoft.com/office/drawing/2014/main" id="{0BFC9093-5716-4967-928C-BEABBA509F78}"/>
              </a:ext>
            </a:extLst>
          </p:cNvPr>
          <p:cNvCxnSpPr>
            <a:cxnSpLocks/>
            <a:stCxn id="35" idx="3"/>
            <a:endCxn id="472" idx="1"/>
          </p:cNvCxnSpPr>
          <p:nvPr/>
        </p:nvCxnSpPr>
        <p:spPr>
          <a:xfrm>
            <a:off x="2855900" y="1741675"/>
            <a:ext cx="526931"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descr="ポーズ が含まれている画像&#10;&#10;自動的に生成された説明">
            <a:extLst>
              <a:ext uri="{FF2B5EF4-FFF2-40B4-BE49-F238E27FC236}">
                <a16:creationId xmlns:a16="http://schemas.microsoft.com/office/drawing/2014/main" id="{D1972A04-1F1E-4D4A-ACA0-3080826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368" y="968494"/>
            <a:ext cx="873060" cy="1549927"/>
          </a:xfrm>
          <a:prstGeom prst="rect">
            <a:avLst/>
          </a:prstGeom>
        </p:spPr>
      </p:pic>
      <p:pic>
        <p:nvPicPr>
          <p:cNvPr id="7" name="図 6" descr="スクリーンショット, バス, コンピュータ が含まれている画像&#10;&#10;自動的に生成された説明">
            <a:extLst>
              <a:ext uri="{FF2B5EF4-FFF2-40B4-BE49-F238E27FC236}">
                <a16:creationId xmlns:a16="http://schemas.microsoft.com/office/drawing/2014/main" id="{B887FD5B-61C2-435E-B4C8-1BF1C383C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2831" y="3341121"/>
            <a:ext cx="878812" cy="1557750"/>
          </a:xfrm>
          <a:prstGeom prst="rect">
            <a:avLst/>
          </a:prstGeom>
        </p:spPr>
      </p:pic>
      <p:pic>
        <p:nvPicPr>
          <p:cNvPr id="9" name="図 8" descr="コンピュータ, 時計 が含まれている画像&#10;&#10;自動的に生成された説明">
            <a:extLst>
              <a:ext uri="{FF2B5EF4-FFF2-40B4-BE49-F238E27FC236}">
                <a16:creationId xmlns:a16="http://schemas.microsoft.com/office/drawing/2014/main" id="{8921868A-AE62-4463-98B3-8F75936E1F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42" y="3341121"/>
            <a:ext cx="875640" cy="1557750"/>
          </a:xfrm>
          <a:prstGeom prst="rect">
            <a:avLst/>
          </a:prstGeom>
        </p:spPr>
      </p:pic>
      <p:sp>
        <p:nvSpPr>
          <p:cNvPr id="31" name="テキスト ボックス 30">
            <a:extLst>
              <a:ext uri="{FF2B5EF4-FFF2-40B4-BE49-F238E27FC236}">
                <a16:creationId xmlns:a16="http://schemas.microsoft.com/office/drawing/2014/main" id="{FBB6A4A6-775A-4479-8027-4FF133F7718B}"/>
              </a:ext>
            </a:extLst>
          </p:cNvPr>
          <p:cNvSpPr txBox="1"/>
          <p:nvPr/>
        </p:nvSpPr>
        <p:spPr>
          <a:xfrm>
            <a:off x="3324053" y="4896321"/>
            <a:ext cx="1026242" cy="184666"/>
          </a:xfrm>
          <a:prstGeom prst="rect">
            <a:avLst/>
          </a:prstGeom>
          <a:noFill/>
        </p:spPr>
        <p:txBody>
          <a:bodyPr wrap="none" rtlCol="0">
            <a:spAutoFit/>
          </a:bodyPr>
          <a:lstStyle>
            <a:defPPr>
              <a:defRPr lang="en-US"/>
            </a:defPPr>
            <a:lvl1pPr algn="ctr">
              <a:defRPr kumimoji="1" sz="600"/>
            </a:lvl1pPr>
          </a:lstStyle>
          <a:p>
            <a:r>
              <a:rPr lang="en-US" altLang="ja-JP" dirty="0">
                <a:latin typeface="メイリオ" panose="020B0604030504040204" pitchFamily="50" charset="-128"/>
                <a:ea typeface="メイリオ" panose="020B0604030504040204" pitchFamily="50" charset="-128"/>
              </a:rPr>
              <a:t>co110b.</a:t>
            </a:r>
            <a:r>
              <a:rPr lang="zh-TW" altLang="en-US" dirty="0">
                <a:latin typeface="メイリオ" panose="020B0604030504040204" pitchFamily="50" charset="-128"/>
                <a:ea typeface="メイリオ" panose="020B0604030504040204" pitchFamily="50" charset="-128"/>
              </a:rPr>
              <a:t>隊編</a:t>
            </a:r>
            <a:r>
              <a:rPr lang="ja-JP" altLang="en-US" dirty="0">
                <a:latin typeface="メイリオ" panose="020B0604030504040204" pitchFamily="50" charset="-128"/>
                <a:ea typeface="メイリオ" panose="020B0604030504040204" pitchFamily="50" charset="-128"/>
              </a:rPr>
              <a:t>コピー確認</a:t>
            </a:r>
          </a:p>
        </p:txBody>
      </p:sp>
      <p:sp>
        <p:nvSpPr>
          <p:cNvPr id="33" name="テキスト ボックス 32">
            <a:extLst>
              <a:ext uri="{FF2B5EF4-FFF2-40B4-BE49-F238E27FC236}">
                <a16:creationId xmlns:a16="http://schemas.microsoft.com/office/drawing/2014/main" id="{981B3597-B08F-46EC-A664-2D0D78B908C9}"/>
              </a:ext>
            </a:extLst>
          </p:cNvPr>
          <p:cNvSpPr txBox="1"/>
          <p:nvPr/>
        </p:nvSpPr>
        <p:spPr>
          <a:xfrm>
            <a:off x="4714497" y="4873974"/>
            <a:ext cx="1018227" cy="184666"/>
          </a:xfrm>
          <a:prstGeom prst="rect">
            <a:avLst/>
          </a:prstGeom>
          <a:noFill/>
        </p:spPr>
        <p:txBody>
          <a:bodyPr wrap="none" rtlCol="0">
            <a:spAutoFit/>
          </a:bodyPr>
          <a:lstStyle>
            <a:defPPr>
              <a:defRPr lang="en-US"/>
            </a:defPPr>
            <a:lvl1pPr algn="ctr">
              <a:defRPr kumimoji="1" sz="600"/>
            </a:lvl1pPr>
          </a:lstStyle>
          <a:p>
            <a:r>
              <a:rPr lang="en-US" altLang="ja-JP" dirty="0">
                <a:latin typeface="メイリオ" panose="020B0604030504040204" pitchFamily="50" charset="-128"/>
                <a:ea typeface="メイリオ" panose="020B0604030504040204" pitchFamily="50" charset="-128"/>
              </a:rPr>
              <a:t>co110c.</a:t>
            </a:r>
            <a:r>
              <a:rPr lang="zh-TW" altLang="en-US" dirty="0">
                <a:latin typeface="メイリオ" panose="020B0604030504040204" pitchFamily="50" charset="-128"/>
                <a:ea typeface="メイリオ" panose="020B0604030504040204" pitchFamily="50" charset="-128"/>
              </a:rPr>
              <a:t>隊編</a:t>
            </a:r>
            <a:r>
              <a:rPr lang="ja-JP" altLang="en-US" dirty="0">
                <a:latin typeface="メイリオ" panose="020B0604030504040204" pitchFamily="50" charset="-128"/>
                <a:ea typeface="メイリオ" panose="020B0604030504040204" pitchFamily="50" charset="-128"/>
              </a:rPr>
              <a:t>コピー完了</a:t>
            </a:r>
          </a:p>
        </p:txBody>
      </p:sp>
      <p:cxnSp>
        <p:nvCxnSpPr>
          <p:cNvPr id="34" name="直線矢印コネクタ 127">
            <a:extLst>
              <a:ext uri="{FF2B5EF4-FFF2-40B4-BE49-F238E27FC236}">
                <a16:creationId xmlns:a16="http://schemas.microsoft.com/office/drawing/2014/main" id="{866B69F8-483A-4023-A25D-4F7C916C14C6}"/>
              </a:ext>
            </a:extLst>
          </p:cNvPr>
          <p:cNvCxnSpPr>
            <a:cxnSpLocks/>
            <a:stCxn id="35" idx="3"/>
            <a:endCxn id="7" idx="1"/>
          </p:cNvCxnSpPr>
          <p:nvPr/>
        </p:nvCxnSpPr>
        <p:spPr>
          <a:xfrm>
            <a:off x="2855900" y="1741675"/>
            <a:ext cx="526931" cy="2378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7A470AD-0802-431C-9BEA-4E30F0C29D78}"/>
              </a:ext>
            </a:extLst>
          </p:cNvPr>
          <p:cNvCxnSpPr>
            <a:stCxn id="7" idx="3"/>
            <a:endCxn id="9" idx="1"/>
          </p:cNvCxnSpPr>
          <p:nvPr/>
        </p:nvCxnSpPr>
        <p:spPr>
          <a:xfrm>
            <a:off x="4261643" y="4119996"/>
            <a:ext cx="493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4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図 85" descr="駐車場, バス, 駐車 が含まれている画像&#10;&#10;自動的に生成された説明">
            <a:extLst>
              <a:ext uri="{FF2B5EF4-FFF2-40B4-BE49-F238E27FC236}">
                <a16:creationId xmlns:a16="http://schemas.microsoft.com/office/drawing/2014/main" id="{46B14DE9-DAAD-4A70-A00D-606CEDE1E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5026849"/>
            <a:ext cx="758541" cy="200055"/>
          </a:xfrm>
          <a:prstGeom prst="rect">
            <a:avLst/>
          </a:prstGeom>
          <a:noFill/>
        </p:spPr>
        <p:txBody>
          <a:bodyPr wrap="none" rtlCol="0">
            <a:spAutoFit/>
          </a:bodyPr>
          <a:lstStyle/>
          <a:p>
            <a:r>
              <a:rPr kumimoji="1" lang="en-US" altLang="ja-JP" sz="700" dirty="0"/>
              <a:t>15.</a:t>
            </a:r>
            <a:r>
              <a:rPr kumimoji="1" lang="ja-JP" altLang="en-US" sz="700" dirty="0"/>
              <a:t>ページ表示</a:t>
            </a:r>
            <a:endParaRPr kumimoji="1" lang="en-US" altLang="ja-JP" sz="7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886125"/>
            <a:ext cx="3401893" cy="276999"/>
          </a:xfrm>
          <a:prstGeom prst="rect">
            <a:avLst/>
          </a:prstGeom>
          <a:noFill/>
        </p:spPr>
        <p:txBody>
          <a:bodyPr wrap="none" rtlCol="0">
            <a:spAutoFit/>
          </a:bodyPr>
          <a:lstStyle/>
          <a:p>
            <a:r>
              <a:rPr kumimoji="1" lang="ja-JP" altLang="en-US" sz="1200" b="1" dirty="0"/>
              <a:t>○</a:t>
            </a:r>
            <a:r>
              <a:rPr kumimoji="1" lang="en-US" altLang="ja-JP" sz="1200" b="1" dirty="0"/>
              <a:t>co110.</a:t>
            </a:r>
            <a:r>
              <a:rPr kumimoji="1" lang="ja-JP" altLang="en-US" sz="1200" b="1" dirty="0"/>
              <a:t>部隊編成画面（</a:t>
            </a:r>
            <a:r>
              <a:rPr kumimoji="1" lang="en-US" altLang="ja-JP" sz="1200" b="1" dirty="0"/>
              <a:t>1/4</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915635" cy="246221"/>
          </a:xfrm>
          <a:prstGeom prst="rect">
            <a:avLst/>
          </a:prstGeom>
          <a:noFill/>
        </p:spPr>
        <p:txBody>
          <a:bodyPr wrap="none" rtlCol="0">
            <a:spAutoFit/>
          </a:bodyPr>
          <a:lstStyle/>
          <a:p>
            <a:r>
              <a:rPr kumimoji="1" lang="en-US" altLang="ja-JP" sz="1000" b="1" dirty="0">
                <a:latin typeface="+mn-ea"/>
              </a:rPr>
              <a:t>01.</a:t>
            </a:r>
            <a:r>
              <a:rPr kumimoji="1" lang="ja-JP" altLang="en-US" sz="1000" b="1" dirty="0">
                <a:latin typeface="+mn-ea"/>
              </a:rPr>
              <a:t>部隊番号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246221"/>
          </a:xfrm>
          <a:prstGeom prst="rect">
            <a:avLst/>
          </a:prstGeom>
          <a:noFill/>
        </p:spPr>
        <p:txBody>
          <a:bodyPr wrap="none" rtlCol="0">
            <a:spAutoFit/>
          </a:bodyPr>
          <a:lstStyle/>
          <a:p>
            <a:r>
              <a:rPr kumimoji="1" lang="ja-JP" altLang="en-US" sz="1000" dirty="0"/>
              <a:t>表示中の部隊が何番目の部隊なのかを表す通し番号となる。</a:t>
            </a:r>
            <a:endParaRPr kumimoji="1" lang="en-US" altLang="ja-JP" sz="1000" dirty="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190024"/>
            <a:ext cx="1199627" cy="246221"/>
          </a:xfrm>
          <a:prstGeom prst="rect">
            <a:avLst/>
          </a:prstGeom>
          <a:noFill/>
        </p:spPr>
        <p:txBody>
          <a:bodyPr wrap="square" rtlCol="0">
            <a:noAutofit/>
          </a:bodyPr>
          <a:lstStyle/>
          <a:p>
            <a:r>
              <a:rPr kumimoji="1" lang="en-US" altLang="ja-JP" sz="1000" b="1" dirty="0">
                <a:latin typeface="+mn-ea"/>
              </a:rPr>
              <a:t>02.</a:t>
            </a:r>
            <a:r>
              <a:rPr kumimoji="1" lang="ja-JP" altLang="en-US" sz="1000" b="1" dirty="0">
                <a:latin typeface="+mn-ea"/>
              </a:rPr>
              <a:t>部隊</a:t>
            </a:r>
            <a:r>
              <a:rPr kumimoji="1" lang="en-US" altLang="ja-JP" sz="1000" b="1" dirty="0">
                <a:latin typeface="+mn-ea"/>
              </a:rPr>
              <a:t>HP</a:t>
            </a:r>
            <a:endParaRPr kumimoji="1" lang="ja-JP" altLang="en-US" sz="1000" b="1" dirty="0">
              <a:latin typeface="+mn-ea"/>
            </a:endParaRP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34855"/>
            <a:ext cx="3938899" cy="246221"/>
          </a:xfrm>
          <a:prstGeom prst="rect">
            <a:avLst/>
          </a:prstGeom>
          <a:noFill/>
        </p:spPr>
        <p:txBody>
          <a:bodyPr wrap="none" rtlCol="0">
            <a:spAutoFit/>
          </a:bodyPr>
          <a:lstStyle/>
          <a:p>
            <a:r>
              <a:rPr kumimoji="1" lang="ja-JP" altLang="en-US" sz="1000"/>
              <a:t>本部隊の総</a:t>
            </a:r>
            <a:r>
              <a:rPr kumimoji="1" lang="en-US" altLang="ja-JP" sz="1000"/>
              <a:t>HP</a:t>
            </a:r>
            <a:r>
              <a:rPr kumimoji="1" lang="ja-JP" altLang="en-US" sz="1000"/>
              <a:t>です。スキル等の効果が乗ったパラメータとする。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751769"/>
            <a:ext cx="915635" cy="246221"/>
          </a:xfrm>
          <a:prstGeom prst="rect">
            <a:avLst/>
          </a:prstGeom>
          <a:noFill/>
        </p:spPr>
        <p:txBody>
          <a:bodyPr wrap="none" rtlCol="0">
            <a:spAutoFit/>
          </a:bodyPr>
          <a:lstStyle/>
          <a:p>
            <a:r>
              <a:rPr kumimoji="1" lang="en-US" altLang="ja-JP" sz="1000" b="1" dirty="0">
                <a:latin typeface="+mn-ea"/>
              </a:rPr>
              <a:t>03.</a:t>
            </a:r>
            <a:r>
              <a:rPr kumimoji="1" lang="ja-JP" altLang="en-US" sz="1000" b="1" dirty="0">
                <a:latin typeface="+mn-ea"/>
              </a:rPr>
              <a:t>バフ情報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996600"/>
            <a:ext cx="4460647" cy="707886"/>
          </a:xfrm>
          <a:prstGeom prst="rect">
            <a:avLst/>
          </a:prstGeom>
          <a:noFill/>
        </p:spPr>
        <p:txBody>
          <a:bodyPr wrap="square" rtlCol="0">
            <a:spAutoFit/>
          </a:bodyPr>
          <a:lstStyle/>
          <a:p>
            <a:r>
              <a:rPr kumimoji="1" lang="ja-JP" altLang="en-US" sz="1000"/>
              <a:t>バフがかかっている部隊にのみ表示される。</a:t>
            </a:r>
            <a:endParaRPr kumimoji="1" lang="en-US" altLang="ja-JP" sz="1000"/>
          </a:p>
          <a:p>
            <a:r>
              <a:rPr kumimoji="1" lang="ja-JP" altLang="en-US" sz="1000"/>
              <a:t>かかっているバフのアイコンと残り回数の表示となる。</a:t>
            </a:r>
            <a:endParaRPr kumimoji="1" lang="en-US" altLang="ja-JP" sz="1000"/>
          </a:p>
          <a:p>
            <a:r>
              <a:rPr kumimoji="1" lang="ja-JP" altLang="en-US" sz="1000"/>
              <a:t>バフについては、</a:t>
            </a:r>
            <a:endParaRPr kumimoji="1" lang="en-US" altLang="ja-JP" sz="1000"/>
          </a:p>
          <a:p>
            <a:r>
              <a:rPr kumimoji="1" lang="en-US" altLang="ja-JP" sz="1000" b="1">
                <a:solidFill>
                  <a:srgbClr val="00B050"/>
                </a:solidFill>
              </a:rPr>
              <a:t>【GP01】</a:t>
            </a:r>
            <a:r>
              <a:rPr kumimoji="1" lang="ja-JP" altLang="en-US" sz="1000" b="1">
                <a:solidFill>
                  <a:srgbClr val="00B050"/>
                </a:solidFill>
              </a:rPr>
              <a:t>ほかほかタイムについて</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b="1">
                <a:solidFill>
                  <a:srgbClr val="00B050"/>
                </a:solidFill>
              </a:rPr>
              <a:t>を参照。</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73789"/>
            <a:ext cx="1428596" cy="246221"/>
          </a:xfrm>
          <a:prstGeom prst="rect">
            <a:avLst/>
          </a:prstGeom>
          <a:noFill/>
        </p:spPr>
        <p:txBody>
          <a:bodyPr wrap="none" rtlCol="0">
            <a:spAutoFit/>
          </a:bodyPr>
          <a:lstStyle/>
          <a:p>
            <a:r>
              <a:rPr kumimoji="1" lang="en-US" altLang="ja-JP" sz="1000" b="1" dirty="0">
                <a:latin typeface="+mn-ea"/>
              </a:rPr>
              <a:t>04.</a:t>
            </a:r>
            <a:r>
              <a:rPr kumimoji="1" lang="ja-JP" altLang="en-US" sz="1000" b="1" dirty="0">
                <a:latin typeface="+mn-ea"/>
              </a:rPr>
              <a:t>リーダーアイコン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18620"/>
            <a:ext cx="3134191" cy="400110"/>
          </a:xfrm>
          <a:prstGeom prst="rect">
            <a:avLst/>
          </a:prstGeom>
          <a:noFill/>
        </p:spPr>
        <p:txBody>
          <a:bodyPr wrap="none" rtlCol="0">
            <a:spAutoFit/>
          </a:bodyPr>
          <a:lstStyle/>
          <a:p>
            <a:r>
              <a:rPr kumimoji="1" lang="ja-JP" altLang="en-US" sz="1000"/>
              <a:t>本部隊のリーダーのマーク。必ず一番左のキャラが</a:t>
            </a:r>
            <a:endParaRPr kumimoji="1" lang="en-US" altLang="ja-JP" sz="1000"/>
          </a:p>
          <a:p>
            <a:r>
              <a:rPr kumimoji="1" lang="ja-JP" altLang="en-US" sz="1000"/>
              <a:t>リーダーとなる。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86643"/>
            <a:ext cx="1261884" cy="246221"/>
          </a:xfrm>
          <a:prstGeom prst="rect">
            <a:avLst/>
          </a:prstGeom>
          <a:noFill/>
        </p:spPr>
        <p:txBody>
          <a:bodyPr wrap="none" rtlCol="0">
            <a:noAutofit/>
          </a:bodyPr>
          <a:lstStyle/>
          <a:p>
            <a:r>
              <a:rPr kumimoji="1" lang="en-US" altLang="ja-JP" sz="1000" b="1" dirty="0">
                <a:latin typeface="+mn-ea"/>
              </a:rPr>
              <a:t>05.</a:t>
            </a:r>
            <a:r>
              <a:rPr kumimoji="1" lang="ja-JP" altLang="en-US" sz="1000" b="1" dirty="0">
                <a:latin typeface="+mn-ea"/>
              </a:rPr>
              <a:t>キャラアイコン</a:t>
            </a:r>
            <a:endParaRPr kumimoji="1" lang="ja-JP" altLang="en-US" sz="1000" b="1" dirty="0">
              <a:solidFill>
                <a:srgbClr val="FF0000"/>
              </a:solidFill>
              <a:latin typeface="+mn-ea"/>
            </a:endParaRP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731474"/>
            <a:ext cx="2749471" cy="246221"/>
          </a:xfrm>
          <a:prstGeom prst="rect">
            <a:avLst/>
          </a:prstGeom>
          <a:noFill/>
        </p:spPr>
        <p:txBody>
          <a:bodyPr wrap="none" rtlCol="0">
            <a:spAutoFit/>
          </a:bodyPr>
          <a:lstStyle/>
          <a:p>
            <a:r>
              <a:rPr kumimoji="1" lang="ja-JP" altLang="en-US" sz="1000" dirty="0"/>
              <a:t>セットしてあるキャラアイコンを表示する。</a:t>
            </a:r>
            <a:endParaRPr kumimoji="1" lang="en-US" altLang="ja-JP" sz="1000" dirty="0"/>
          </a:p>
        </p:txBody>
      </p:sp>
      <p:cxnSp>
        <p:nvCxnSpPr>
          <p:cNvPr id="26" name="直線コネクタ 25">
            <a:extLst>
              <a:ext uri="{FF2B5EF4-FFF2-40B4-BE49-F238E27FC236}">
                <a16:creationId xmlns:a16="http://schemas.microsoft.com/office/drawing/2014/main" id="{90F9DC90-C483-4A95-B78A-222A55604BC0}"/>
              </a:ext>
            </a:extLst>
          </p:cNvPr>
          <p:cNvCxnSpPr>
            <a:cxnSpLocks/>
            <a:endCxn id="47"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4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59706" y="2427672"/>
            <a:ext cx="938077" cy="200055"/>
          </a:xfrm>
          <a:prstGeom prst="rect">
            <a:avLst/>
          </a:prstGeom>
          <a:noFill/>
        </p:spPr>
        <p:txBody>
          <a:bodyPr wrap="none" rtlCol="0">
            <a:spAutoFit/>
          </a:bodyPr>
          <a:lstStyle/>
          <a:p>
            <a:r>
              <a:rPr kumimoji="1" lang="en-US" altLang="ja-JP" sz="700" dirty="0"/>
              <a:t>05.</a:t>
            </a:r>
            <a:r>
              <a:rPr kumimoji="1" lang="ja-JP" altLang="en-US" sz="700" dirty="0"/>
              <a:t>キャラアイコン</a:t>
            </a:r>
            <a:endParaRPr kumimoji="1" lang="en-US" altLang="ja-JP" sz="700" dirty="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179197"/>
            <a:ext cx="1027845" cy="200055"/>
          </a:xfrm>
          <a:prstGeom prst="rect">
            <a:avLst/>
          </a:prstGeom>
          <a:noFill/>
        </p:spPr>
        <p:txBody>
          <a:bodyPr wrap="none" rtlCol="0">
            <a:spAutoFit/>
          </a:bodyPr>
          <a:lstStyle/>
          <a:p>
            <a:r>
              <a:rPr kumimoji="1" lang="en-US" altLang="ja-JP" sz="700" dirty="0"/>
              <a:t>08.</a:t>
            </a:r>
            <a:r>
              <a:rPr kumimoji="1" lang="ja-JP" altLang="en-US" sz="700" dirty="0"/>
              <a:t>キャラパラメータ</a:t>
            </a:r>
            <a:endParaRPr kumimoji="1" lang="en-US" altLang="ja-JP" sz="700" dirty="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59706" y="3410117"/>
            <a:ext cx="938077" cy="200055"/>
          </a:xfrm>
          <a:prstGeom prst="rect">
            <a:avLst/>
          </a:prstGeom>
          <a:noFill/>
        </p:spPr>
        <p:txBody>
          <a:bodyPr wrap="none" rtlCol="0">
            <a:spAutoFit/>
          </a:bodyPr>
          <a:lstStyle/>
          <a:p>
            <a:r>
              <a:rPr kumimoji="1" lang="en-US" altLang="ja-JP" sz="700" dirty="0"/>
              <a:t>09.</a:t>
            </a:r>
            <a:r>
              <a:rPr kumimoji="1" lang="ja-JP" altLang="en-US" sz="700" dirty="0"/>
              <a:t>おまかせボタン</a:t>
            </a:r>
            <a:endParaRPr kumimoji="1" lang="en-US" altLang="ja-JP" sz="700" dirty="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045608"/>
            <a:ext cx="1261884" cy="246221"/>
          </a:xfrm>
          <a:prstGeom prst="rect">
            <a:avLst/>
          </a:prstGeom>
          <a:noFill/>
        </p:spPr>
        <p:txBody>
          <a:bodyPr wrap="none" rtlCol="0">
            <a:noAutofit/>
          </a:bodyPr>
          <a:lstStyle/>
          <a:p>
            <a:r>
              <a:rPr kumimoji="1" lang="en-US" altLang="ja-JP" sz="1000" b="1" dirty="0">
                <a:latin typeface="+mn-ea"/>
              </a:rPr>
              <a:t>06.</a:t>
            </a:r>
            <a:r>
              <a:rPr kumimoji="1" lang="ja-JP" altLang="en-US" sz="1000" b="1" dirty="0">
                <a:latin typeface="+mn-ea"/>
              </a:rPr>
              <a:t>武器アイコン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290439"/>
            <a:ext cx="3005951" cy="246221"/>
          </a:xfrm>
          <a:prstGeom prst="rect">
            <a:avLst/>
          </a:prstGeom>
          <a:noFill/>
        </p:spPr>
        <p:txBody>
          <a:bodyPr wrap="none" rtlCol="0">
            <a:spAutoFit/>
          </a:bodyPr>
          <a:lstStyle/>
          <a:p>
            <a:r>
              <a:rPr kumimoji="1" lang="ja-JP" altLang="en-US" sz="1000" dirty="0"/>
              <a:t>キャラが持っている武器のアイコンを表示する。</a:t>
            </a:r>
            <a:endParaRPr kumimoji="1" lang="en-US" altLang="ja-JP" sz="1000" dirty="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0" name="直線コネクタ 39">
            <a:extLst>
              <a:ext uri="{FF2B5EF4-FFF2-40B4-BE49-F238E27FC236}">
                <a16:creationId xmlns:a16="http://schemas.microsoft.com/office/drawing/2014/main" id="{09934496-D1C2-43CA-A469-81B2A4D7D5D2}"/>
              </a:ext>
            </a:extLst>
          </p:cNvPr>
          <p:cNvCxnSpPr>
            <a:cxnSpLocks/>
            <a:endCxn id="51"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092004D-6CA9-4F2D-8F2D-549A834A261A}"/>
              </a:ext>
            </a:extLst>
          </p:cNvPr>
          <p:cNvSpPr txBox="1"/>
          <p:nvPr/>
        </p:nvSpPr>
        <p:spPr>
          <a:xfrm>
            <a:off x="2959706" y="2715649"/>
            <a:ext cx="848309" cy="200055"/>
          </a:xfrm>
          <a:prstGeom prst="rect">
            <a:avLst/>
          </a:prstGeom>
          <a:noFill/>
        </p:spPr>
        <p:txBody>
          <a:bodyPr wrap="none" rtlCol="0">
            <a:spAutoFit/>
          </a:bodyPr>
          <a:lstStyle/>
          <a:p>
            <a:r>
              <a:rPr kumimoji="1" lang="en-US" altLang="ja-JP" sz="700" dirty="0"/>
              <a:t>06.</a:t>
            </a:r>
            <a:r>
              <a:rPr kumimoji="1" lang="ja-JP" altLang="en-US" sz="700" dirty="0"/>
              <a:t>武器アイコン</a:t>
            </a:r>
            <a:endParaRPr kumimoji="1" lang="en-US" altLang="ja-JP" sz="700" dirty="0"/>
          </a:p>
        </p:txBody>
      </p:sp>
      <p:cxnSp>
        <p:nvCxnSpPr>
          <p:cNvPr id="48" name="直線コネクタ 47">
            <a:extLst>
              <a:ext uri="{FF2B5EF4-FFF2-40B4-BE49-F238E27FC236}">
                <a16:creationId xmlns:a16="http://schemas.microsoft.com/office/drawing/2014/main" id="{01D695D6-78F1-4550-8414-35157BEBEED2}"/>
              </a:ext>
            </a:extLst>
          </p:cNvPr>
          <p:cNvCxnSpPr>
            <a:cxnSpLocks/>
            <a:endCxn id="7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5CB0309-CC5D-4CA8-ADFD-79CF7473A566}"/>
              </a:ext>
            </a:extLst>
          </p:cNvPr>
          <p:cNvCxnSpPr>
            <a:cxnSpLocks/>
            <a:endCxn id="56"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E6C1C5B-24C7-4D18-9A20-B96BC73F5766}"/>
              </a:ext>
            </a:extLst>
          </p:cNvPr>
          <p:cNvSpPr txBox="1"/>
          <p:nvPr/>
        </p:nvSpPr>
        <p:spPr>
          <a:xfrm>
            <a:off x="2959706" y="3822869"/>
            <a:ext cx="1067921" cy="200055"/>
          </a:xfrm>
          <a:prstGeom prst="rect">
            <a:avLst/>
          </a:prstGeom>
          <a:noFill/>
        </p:spPr>
        <p:txBody>
          <a:bodyPr wrap="none" rtlCol="0">
            <a:spAutoFit/>
          </a:bodyPr>
          <a:lstStyle/>
          <a:p>
            <a:r>
              <a:rPr kumimoji="1" lang="en-US" altLang="ja-JP" sz="700" dirty="0"/>
              <a:t>11.</a:t>
            </a:r>
            <a:r>
              <a:rPr kumimoji="1" lang="ja-JP" altLang="en-US" sz="700" dirty="0"/>
              <a:t>支援兵器アイコン</a:t>
            </a:r>
            <a:endParaRPr kumimoji="1" lang="en-US" altLang="ja-JP" sz="700" dirty="0"/>
          </a:p>
        </p:txBody>
      </p:sp>
      <p:cxnSp>
        <p:nvCxnSpPr>
          <p:cNvPr id="57" name="直線コネクタ 56">
            <a:extLst>
              <a:ext uri="{FF2B5EF4-FFF2-40B4-BE49-F238E27FC236}">
                <a16:creationId xmlns:a16="http://schemas.microsoft.com/office/drawing/2014/main" id="{36A87743-D9CA-45F2-B3F8-DEE99D839894}"/>
              </a:ext>
            </a:extLst>
          </p:cNvPr>
          <p:cNvCxnSpPr>
            <a:cxnSpLocks/>
            <a:endCxn id="58"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73D5A0B8-7EFE-4470-BD27-D5BF85FFAA9D}"/>
              </a:ext>
            </a:extLst>
          </p:cNvPr>
          <p:cNvSpPr txBox="1"/>
          <p:nvPr/>
        </p:nvSpPr>
        <p:spPr>
          <a:xfrm>
            <a:off x="2959706" y="4086369"/>
            <a:ext cx="938077" cy="200055"/>
          </a:xfrm>
          <a:prstGeom prst="rect">
            <a:avLst/>
          </a:prstGeom>
          <a:noFill/>
        </p:spPr>
        <p:txBody>
          <a:bodyPr wrap="none" rtlCol="0">
            <a:spAutoFit/>
          </a:bodyPr>
          <a:lstStyle/>
          <a:p>
            <a:r>
              <a:rPr kumimoji="1" lang="en-US" altLang="ja-JP" sz="700" dirty="0"/>
              <a:t>12.</a:t>
            </a:r>
            <a:r>
              <a:rPr kumimoji="1" lang="ja-JP" altLang="en-US" sz="700" dirty="0"/>
              <a:t>搭乗員アイコン</a:t>
            </a:r>
            <a:endParaRPr kumimoji="1" lang="en-US" altLang="ja-JP" sz="700" dirty="0"/>
          </a:p>
        </p:txBody>
      </p:sp>
      <p:cxnSp>
        <p:nvCxnSpPr>
          <p:cNvPr id="59" name="直線コネクタ 58">
            <a:extLst>
              <a:ext uri="{FF2B5EF4-FFF2-40B4-BE49-F238E27FC236}">
                <a16:creationId xmlns:a16="http://schemas.microsoft.com/office/drawing/2014/main" id="{F10C0749-EA31-469F-9B55-42E9FEA21D4E}"/>
              </a:ext>
            </a:extLst>
          </p:cNvPr>
          <p:cNvCxnSpPr>
            <a:cxnSpLocks/>
            <a:endCxn id="60"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943666"/>
            <a:ext cx="938077" cy="200055"/>
          </a:xfrm>
          <a:prstGeom prst="rect">
            <a:avLst/>
          </a:prstGeom>
          <a:noFill/>
        </p:spPr>
        <p:txBody>
          <a:bodyPr wrap="none" rtlCol="0">
            <a:spAutoFit/>
          </a:bodyPr>
          <a:lstStyle/>
          <a:p>
            <a:r>
              <a:rPr kumimoji="1" lang="en-US" altLang="ja-JP" sz="700" dirty="0"/>
              <a:t>07.</a:t>
            </a:r>
            <a:r>
              <a:rPr kumimoji="1" lang="ja-JP" altLang="en-US" sz="700" dirty="0"/>
              <a:t>カードアイコン</a:t>
            </a:r>
            <a:endParaRPr kumimoji="1" lang="en-US" altLang="ja-JP" sz="700" dirty="0"/>
          </a:p>
        </p:txBody>
      </p:sp>
      <p:sp>
        <p:nvSpPr>
          <p:cNvPr id="93" name="テキスト ボックス 92">
            <a:extLst>
              <a:ext uri="{FF2B5EF4-FFF2-40B4-BE49-F238E27FC236}">
                <a16:creationId xmlns:a16="http://schemas.microsoft.com/office/drawing/2014/main" id="{48BB8596-EAC7-462A-866A-A76D69DDC08D}"/>
              </a:ext>
            </a:extLst>
          </p:cNvPr>
          <p:cNvSpPr txBox="1"/>
          <p:nvPr/>
        </p:nvSpPr>
        <p:spPr>
          <a:xfrm>
            <a:off x="4285978" y="4535270"/>
            <a:ext cx="1261884" cy="246221"/>
          </a:xfrm>
          <a:prstGeom prst="rect">
            <a:avLst/>
          </a:prstGeom>
          <a:noFill/>
        </p:spPr>
        <p:txBody>
          <a:bodyPr wrap="none" rtlCol="0">
            <a:noAutofit/>
          </a:bodyPr>
          <a:lstStyle/>
          <a:p>
            <a:r>
              <a:rPr kumimoji="1" lang="en-US" altLang="ja-JP" sz="1000" b="1" dirty="0">
                <a:latin typeface="+mn-ea"/>
              </a:rPr>
              <a:t>07.</a:t>
            </a:r>
            <a:r>
              <a:rPr kumimoji="1" lang="ja-JP" altLang="en-US" sz="1000" b="1" dirty="0">
                <a:latin typeface="+mn-ea"/>
              </a:rPr>
              <a:t>カードアイコン</a:t>
            </a:r>
          </a:p>
        </p:txBody>
      </p:sp>
      <p:sp>
        <p:nvSpPr>
          <p:cNvPr id="94" name="テキスト ボックス 93">
            <a:extLst>
              <a:ext uri="{FF2B5EF4-FFF2-40B4-BE49-F238E27FC236}">
                <a16:creationId xmlns:a16="http://schemas.microsoft.com/office/drawing/2014/main" id="{219212E9-76C3-41F5-BE69-3E22BD19C5E3}"/>
              </a:ext>
            </a:extLst>
          </p:cNvPr>
          <p:cNvSpPr txBox="1"/>
          <p:nvPr/>
        </p:nvSpPr>
        <p:spPr>
          <a:xfrm>
            <a:off x="4478421" y="4780101"/>
            <a:ext cx="3262432" cy="400110"/>
          </a:xfrm>
          <a:prstGeom prst="rect">
            <a:avLst/>
          </a:prstGeom>
          <a:noFill/>
        </p:spPr>
        <p:txBody>
          <a:bodyPr wrap="none" rtlCol="0">
            <a:spAutoFit/>
          </a:bodyPr>
          <a:lstStyle/>
          <a:p>
            <a:r>
              <a:rPr kumimoji="1" lang="ja-JP" altLang="en-US" sz="1000" dirty="0"/>
              <a:t>キャラが装備している</a:t>
            </a:r>
            <a:r>
              <a:rPr kumimoji="1" lang="en-US" altLang="ja-JP" sz="1000" dirty="0"/>
              <a:t>TR</a:t>
            </a:r>
            <a:r>
              <a:rPr kumimoji="1" lang="ja-JP" altLang="en-US" sz="1000" dirty="0"/>
              <a:t>カードの情報を表示する。</a:t>
            </a:r>
            <a:endParaRPr kumimoji="1" lang="en-US" altLang="ja-JP" sz="1000" dirty="0"/>
          </a:p>
          <a:p>
            <a:r>
              <a:rPr kumimoji="1" lang="ja-JP" altLang="en-US" sz="1000" dirty="0"/>
              <a:t>属性マークはつける。（３枚表示でなくてもいい）</a:t>
            </a:r>
            <a:endParaRPr kumimoji="1" lang="en-US" altLang="ja-JP" sz="1000" dirty="0"/>
          </a:p>
        </p:txBody>
      </p:sp>
      <p:sp>
        <p:nvSpPr>
          <p:cNvPr id="49" name="テキスト ボックス 48">
            <a:extLst>
              <a:ext uri="{FF2B5EF4-FFF2-40B4-BE49-F238E27FC236}">
                <a16:creationId xmlns:a16="http://schemas.microsoft.com/office/drawing/2014/main" id="{6CA2BF6C-5033-4122-A695-0FD654726336}"/>
              </a:ext>
            </a:extLst>
          </p:cNvPr>
          <p:cNvSpPr txBox="1"/>
          <p:nvPr/>
        </p:nvSpPr>
        <p:spPr>
          <a:xfrm>
            <a:off x="415419" y="538799"/>
            <a:ext cx="902811" cy="307777"/>
          </a:xfrm>
          <a:prstGeom prst="rect">
            <a:avLst/>
          </a:prstGeom>
          <a:noFill/>
        </p:spPr>
        <p:txBody>
          <a:bodyPr wrap="none" rtlCol="0">
            <a:spAutoFit/>
          </a:bodyPr>
          <a:lstStyle/>
          <a:p>
            <a:r>
              <a:rPr kumimoji="1" lang="ja-JP" altLang="en-US" sz="1400" b="1"/>
              <a:t>●各画面</a:t>
            </a:r>
          </a:p>
        </p:txBody>
      </p:sp>
      <p:sp>
        <p:nvSpPr>
          <p:cNvPr id="77" name="テキスト ボックス 76">
            <a:extLst>
              <a:ext uri="{FF2B5EF4-FFF2-40B4-BE49-F238E27FC236}">
                <a16:creationId xmlns:a16="http://schemas.microsoft.com/office/drawing/2014/main" id="{02457476-82D1-45A8-8BD1-15D7FF28CBC0}"/>
              </a:ext>
            </a:extLst>
          </p:cNvPr>
          <p:cNvSpPr txBox="1"/>
          <p:nvPr/>
        </p:nvSpPr>
        <p:spPr>
          <a:xfrm>
            <a:off x="2959706" y="4427015"/>
            <a:ext cx="1337226" cy="200055"/>
          </a:xfrm>
          <a:prstGeom prst="rect">
            <a:avLst/>
          </a:prstGeom>
          <a:noFill/>
        </p:spPr>
        <p:txBody>
          <a:bodyPr wrap="none" rtlCol="0">
            <a:spAutoFit/>
          </a:bodyPr>
          <a:lstStyle/>
          <a:p>
            <a:r>
              <a:rPr kumimoji="1" lang="en-US" altLang="ja-JP" sz="700" dirty="0"/>
              <a:t>13.</a:t>
            </a:r>
            <a:r>
              <a:rPr kumimoji="1" lang="ja-JP" altLang="en-US" sz="700" dirty="0"/>
              <a:t>支援兵器カードアイコン</a:t>
            </a:r>
            <a:endParaRPr kumimoji="1" lang="en-US" altLang="ja-JP" sz="700" dirty="0"/>
          </a:p>
        </p:txBody>
      </p:sp>
      <p:sp>
        <p:nvSpPr>
          <p:cNvPr id="79" name="テキスト ボックス 78">
            <a:extLst>
              <a:ext uri="{FF2B5EF4-FFF2-40B4-BE49-F238E27FC236}">
                <a16:creationId xmlns:a16="http://schemas.microsoft.com/office/drawing/2014/main" id="{35798AA4-1AD7-44B1-833C-587E16C07CCB}"/>
              </a:ext>
            </a:extLst>
          </p:cNvPr>
          <p:cNvSpPr txBox="1"/>
          <p:nvPr/>
        </p:nvSpPr>
        <p:spPr>
          <a:xfrm>
            <a:off x="2959706" y="4705726"/>
            <a:ext cx="848309" cy="200055"/>
          </a:xfrm>
          <a:prstGeom prst="rect">
            <a:avLst/>
          </a:prstGeom>
          <a:noFill/>
        </p:spPr>
        <p:txBody>
          <a:bodyPr wrap="none" rtlCol="0">
            <a:spAutoFit/>
          </a:bodyPr>
          <a:lstStyle/>
          <a:p>
            <a:r>
              <a:rPr kumimoji="1" lang="en-US" altLang="ja-JP" sz="700" dirty="0"/>
              <a:t>14.</a:t>
            </a:r>
            <a:r>
              <a:rPr kumimoji="1" lang="ja-JP" altLang="en-US" sz="700" dirty="0"/>
              <a:t>支援兵器情報</a:t>
            </a:r>
            <a:endParaRPr kumimoji="1" lang="en-US" altLang="ja-JP" sz="700" dirty="0"/>
          </a:p>
        </p:txBody>
      </p:sp>
      <p:cxnSp>
        <p:nvCxnSpPr>
          <p:cNvPr id="80" name="直線コネクタ 79">
            <a:extLst>
              <a:ext uri="{FF2B5EF4-FFF2-40B4-BE49-F238E27FC236}">
                <a16:creationId xmlns:a16="http://schemas.microsoft.com/office/drawing/2014/main" id="{66C71E6F-7A38-46E3-B099-612CF038C66B}"/>
              </a:ext>
            </a:extLst>
          </p:cNvPr>
          <p:cNvCxnSpPr>
            <a:cxnSpLocks/>
            <a:endCxn id="77"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36F5DC4-FC0B-4EB5-AB30-7AD6DD20557F}"/>
              </a:ext>
            </a:extLst>
          </p:cNvPr>
          <p:cNvCxnSpPr>
            <a:cxnSpLocks/>
            <a:endCxn id="79"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ED5439D3-6A6B-4B3B-8166-F882D27F00B2}"/>
              </a:ext>
            </a:extLst>
          </p:cNvPr>
          <p:cNvSpPr txBox="1"/>
          <p:nvPr/>
        </p:nvSpPr>
        <p:spPr>
          <a:xfrm>
            <a:off x="4294742" y="5208314"/>
            <a:ext cx="1261884" cy="246221"/>
          </a:xfrm>
          <a:prstGeom prst="rect">
            <a:avLst/>
          </a:prstGeom>
          <a:noFill/>
        </p:spPr>
        <p:txBody>
          <a:bodyPr wrap="none" rtlCol="0">
            <a:noAutofit/>
          </a:bodyPr>
          <a:lstStyle/>
          <a:p>
            <a:r>
              <a:rPr kumimoji="1" lang="en-US" altLang="ja-JP" sz="1000" b="1" dirty="0">
                <a:latin typeface="+mn-ea"/>
              </a:rPr>
              <a:t>08.</a:t>
            </a:r>
            <a:r>
              <a:rPr kumimoji="1" lang="ja-JP" altLang="en-US" sz="1000" b="1" dirty="0">
                <a:latin typeface="+mn-ea"/>
              </a:rPr>
              <a:t>キャラパラメータ</a:t>
            </a:r>
          </a:p>
        </p:txBody>
      </p:sp>
      <p:sp>
        <p:nvSpPr>
          <p:cNvPr id="85" name="テキスト ボックス 84">
            <a:extLst>
              <a:ext uri="{FF2B5EF4-FFF2-40B4-BE49-F238E27FC236}">
                <a16:creationId xmlns:a16="http://schemas.microsoft.com/office/drawing/2014/main" id="{6D849526-49DF-454C-9C23-96E876D24B09}"/>
              </a:ext>
            </a:extLst>
          </p:cNvPr>
          <p:cNvSpPr txBox="1"/>
          <p:nvPr/>
        </p:nvSpPr>
        <p:spPr>
          <a:xfrm>
            <a:off x="4487185" y="5453145"/>
            <a:ext cx="3523722" cy="553998"/>
          </a:xfrm>
          <a:prstGeom prst="rect">
            <a:avLst/>
          </a:prstGeom>
          <a:noFill/>
        </p:spPr>
        <p:txBody>
          <a:bodyPr wrap="none" rtlCol="0">
            <a:spAutoFit/>
          </a:bodyPr>
          <a:lstStyle/>
          <a:p>
            <a:r>
              <a:rPr kumimoji="1" lang="ja-JP" altLang="en-US" sz="1000" dirty="0"/>
              <a:t>キャラのパラメータを表示する。</a:t>
            </a:r>
            <a:endParaRPr kumimoji="1" lang="en-US" altLang="ja-JP" sz="1000" dirty="0"/>
          </a:p>
          <a:p>
            <a:r>
              <a:rPr kumimoji="1" lang="ja-JP" altLang="en-US" sz="1000" dirty="0"/>
              <a:t>スペースの確保が難しければ</a:t>
            </a:r>
            <a:r>
              <a:rPr kumimoji="1" lang="en-US" altLang="ja-JP" sz="1000" dirty="0" err="1"/>
              <a:t>ATK</a:t>
            </a:r>
            <a:r>
              <a:rPr kumimoji="1" lang="ja-JP" altLang="en-US" sz="1000" dirty="0"/>
              <a:t>のみでいい。</a:t>
            </a:r>
            <a:endParaRPr kumimoji="1" lang="en-US" altLang="ja-JP" sz="1000" dirty="0"/>
          </a:p>
          <a:p>
            <a:r>
              <a:rPr kumimoji="1" lang="ja-JP" altLang="en-US" sz="1000" dirty="0"/>
              <a:t>ここでは武器、</a:t>
            </a:r>
            <a:r>
              <a:rPr kumimoji="1" lang="en-US" altLang="ja-JP" sz="1000" dirty="0"/>
              <a:t>TR</a:t>
            </a:r>
            <a:r>
              <a:rPr kumimoji="1" lang="ja-JP" altLang="en-US" sz="1000" dirty="0"/>
              <a:t>カードの補正が乗った数値を表示する。</a:t>
            </a:r>
            <a:endParaRPr kumimoji="1" lang="en-US" altLang="ja-JP" sz="1000" dirty="0"/>
          </a:p>
        </p:txBody>
      </p:sp>
      <p:sp>
        <p:nvSpPr>
          <p:cNvPr id="87" name="テキスト ボックス 86">
            <a:extLst>
              <a:ext uri="{FF2B5EF4-FFF2-40B4-BE49-F238E27FC236}">
                <a16:creationId xmlns:a16="http://schemas.microsoft.com/office/drawing/2014/main" id="{339FB591-5ACC-4C09-A43B-3B3F442A4587}"/>
              </a:ext>
            </a:extLst>
          </p:cNvPr>
          <p:cNvSpPr txBox="1"/>
          <p:nvPr/>
        </p:nvSpPr>
        <p:spPr>
          <a:xfrm>
            <a:off x="2959706" y="3638030"/>
            <a:ext cx="848309" cy="200055"/>
          </a:xfrm>
          <a:prstGeom prst="rect">
            <a:avLst/>
          </a:prstGeom>
          <a:noFill/>
        </p:spPr>
        <p:txBody>
          <a:bodyPr wrap="none" rtlCol="0">
            <a:spAutoFit/>
          </a:bodyPr>
          <a:lstStyle/>
          <a:p>
            <a:r>
              <a:rPr kumimoji="1" lang="en-US" altLang="ja-JP" sz="700" dirty="0"/>
              <a:t>10.</a:t>
            </a:r>
            <a:r>
              <a:rPr kumimoji="1" lang="ja-JP" altLang="en-US" sz="700" dirty="0"/>
              <a:t>コピーボタン</a:t>
            </a:r>
            <a:endParaRPr kumimoji="1" lang="en-US" altLang="ja-JP" sz="700" dirty="0"/>
          </a:p>
        </p:txBody>
      </p:sp>
      <p:cxnSp>
        <p:nvCxnSpPr>
          <p:cNvPr id="88" name="直線コネクタ 87">
            <a:extLst>
              <a:ext uri="{FF2B5EF4-FFF2-40B4-BE49-F238E27FC236}">
                <a16:creationId xmlns:a16="http://schemas.microsoft.com/office/drawing/2014/main" id="{66252B79-ED07-4DF6-AF44-5E04794598C4}"/>
              </a:ext>
            </a:extLst>
          </p:cNvPr>
          <p:cNvCxnSpPr>
            <a:cxnSpLocks/>
            <a:endCxn id="87"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07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45174" cy="276999"/>
          </a:xfrm>
          <a:prstGeom prst="rect">
            <a:avLst/>
          </a:prstGeom>
          <a:noFill/>
        </p:spPr>
        <p:txBody>
          <a:bodyPr wrap="none" rtlCol="0">
            <a:spAutoFit/>
          </a:bodyPr>
          <a:lstStyle/>
          <a:p>
            <a:r>
              <a:rPr kumimoji="1" lang="ja-JP" altLang="en-US" sz="1200" b="1" dirty="0"/>
              <a:t>○</a:t>
            </a:r>
            <a:r>
              <a:rPr kumimoji="1" lang="en-US" altLang="ja-JP" sz="1200" b="1" dirty="0"/>
              <a:t> co110.</a:t>
            </a:r>
            <a:r>
              <a:rPr kumimoji="1" lang="ja-JP" altLang="en-US" sz="1200" b="1" dirty="0"/>
              <a:t>部隊編成画面（</a:t>
            </a:r>
            <a:r>
              <a:rPr kumimoji="1" lang="en-US" altLang="ja-JP" sz="1200" b="1" dirty="0"/>
              <a:t>2/4</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20191226</a:t>
            </a:r>
            <a:r>
              <a:rPr kumimoji="1" lang="ja-JP" altLang="en-US" sz="1000" b="1" dirty="0">
                <a:solidFill>
                  <a:srgbClr val="FF0000"/>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1300356" cy="246221"/>
          </a:xfrm>
          <a:prstGeom prst="rect">
            <a:avLst/>
          </a:prstGeom>
          <a:noFill/>
        </p:spPr>
        <p:txBody>
          <a:bodyPr wrap="none" rtlCol="0">
            <a:spAutoFit/>
          </a:bodyPr>
          <a:lstStyle/>
          <a:p>
            <a:r>
              <a:rPr kumimoji="1" lang="en-US" altLang="ja-JP" sz="1000" b="1" dirty="0">
                <a:latin typeface="+mn-ea"/>
              </a:rPr>
              <a:t>09.</a:t>
            </a:r>
            <a:r>
              <a:rPr kumimoji="1" lang="ja-JP" altLang="en-US" sz="1000" b="1" dirty="0">
                <a:latin typeface="+mn-ea"/>
              </a:rPr>
              <a:t>おまかせボタン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400110"/>
          </a:xfrm>
          <a:prstGeom prst="rect">
            <a:avLst/>
          </a:prstGeom>
          <a:noFill/>
        </p:spPr>
        <p:txBody>
          <a:bodyPr wrap="none" rtlCol="0">
            <a:spAutoFit/>
          </a:bodyPr>
          <a:lstStyle/>
          <a:p>
            <a:r>
              <a:rPr kumimoji="1" lang="ja-JP" altLang="en-US" sz="1000" dirty="0"/>
              <a:t>キャラ、武器、ＴＲカードを自動で設定してくれるボタン。</a:t>
            </a:r>
            <a:endParaRPr kumimoji="1" lang="en-US" altLang="ja-JP" sz="1000" dirty="0"/>
          </a:p>
          <a:p>
            <a:r>
              <a:rPr kumimoji="1" lang="ja-JP" altLang="en-US" sz="1000" dirty="0"/>
              <a:t>→おまかせ参照。</a:t>
            </a:r>
            <a:endParaRPr kumimoji="1" lang="en-US" altLang="ja-JP" sz="1000" dirty="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325892"/>
            <a:ext cx="1199627" cy="246221"/>
          </a:xfrm>
          <a:prstGeom prst="rect">
            <a:avLst/>
          </a:prstGeom>
          <a:noFill/>
        </p:spPr>
        <p:txBody>
          <a:bodyPr wrap="none" rtlCol="0">
            <a:noAutofit/>
          </a:bodyPr>
          <a:lstStyle/>
          <a:p>
            <a:r>
              <a:rPr kumimoji="1" lang="en-US" altLang="ja-JP" sz="1000" b="1" dirty="0">
                <a:latin typeface="+mn-ea"/>
              </a:rPr>
              <a:t>10.</a:t>
            </a:r>
            <a:r>
              <a:rPr kumimoji="1" lang="ja-JP" altLang="en-US" sz="1000" b="1" dirty="0">
                <a:latin typeface="+mn-ea"/>
              </a:rPr>
              <a:t>支援兵器アイコン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570723"/>
            <a:ext cx="4160113" cy="400110"/>
          </a:xfrm>
          <a:prstGeom prst="rect">
            <a:avLst/>
          </a:prstGeom>
          <a:noFill/>
        </p:spPr>
        <p:txBody>
          <a:bodyPr wrap="none" rtlCol="0">
            <a:spAutoFit/>
          </a:bodyPr>
          <a:lstStyle/>
          <a:p>
            <a:r>
              <a:rPr kumimoji="1" lang="ja-JP" altLang="en-US" sz="1000" dirty="0"/>
              <a:t>セットしてある支援兵器のアイコンを表示する。</a:t>
            </a:r>
            <a:endParaRPr kumimoji="1" lang="en-US" altLang="ja-JP" sz="1000" dirty="0"/>
          </a:p>
          <a:p>
            <a:r>
              <a:rPr kumimoji="1" lang="ja-JP" altLang="en-US" sz="1000" dirty="0"/>
              <a:t>支援兵器がオープンしていなかったりセットしていない場合は後述。</a:t>
            </a:r>
            <a:endParaRPr kumimoji="1" lang="en-US" altLang="ja-JP" sz="1000" dirty="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009884"/>
            <a:ext cx="1300356" cy="246221"/>
          </a:xfrm>
          <a:prstGeom prst="rect">
            <a:avLst/>
          </a:prstGeom>
          <a:noFill/>
        </p:spPr>
        <p:txBody>
          <a:bodyPr wrap="none" rtlCol="0">
            <a:spAutoFit/>
          </a:bodyPr>
          <a:lstStyle/>
          <a:p>
            <a:r>
              <a:rPr kumimoji="1" lang="en-US" altLang="ja-JP" sz="1000" b="1" dirty="0">
                <a:latin typeface="+mn-ea"/>
              </a:rPr>
              <a:t>11.</a:t>
            </a:r>
            <a:r>
              <a:rPr kumimoji="1" lang="ja-JP" altLang="en-US" sz="1000" b="1" dirty="0">
                <a:latin typeface="+mn-ea"/>
              </a:rPr>
              <a:t>搭乗員アイコン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254715"/>
            <a:ext cx="4460647" cy="246221"/>
          </a:xfrm>
          <a:prstGeom prst="rect">
            <a:avLst/>
          </a:prstGeom>
          <a:noFill/>
        </p:spPr>
        <p:txBody>
          <a:bodyPr wrap="square" rtlCol="0">
            <a:spAutoFit/>
          </a:bodyPr>
          <a:lstStyle/>
          <a:p>
            <a:r>
              <a:rPr kumimoji="1" lang="ja-JP" altLang="en-US" sz="1000" dirty="0"/>
              <a:t>支援兵器に登場しているキャラのアイコンを表示。</a:t>
            </a:r>
            <a:endParaRPr kumimoji="1" lang="en-US" altLang="ja-JP" sz="1000" dirty="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99" name="テキスト ボックス 98">
            <a:extLst>
              <a:ext uri="{FF2B5EF4-FFF2-40B4-BE49-F238E27FC236}">
                <a16:creationId xmlns:a16="http://schemas.microsoft.com/office/drawing/2014/main" id="{0BFC5C34-89EF-4814-B2C4-D6FACEF0E135}"/>
              </a:ext>
            </a:extLst>
          </p:cNvPr>
          <p:cNvSpPr txBox="1"/>
          <p:nvPr/>
        </p:nvSpPr>
        <p:spPr>
          <a:xfrm>
            <a:off x="4284027" y="4511527"/>
            <a:ext cx="1109484" cy="211274"/>
          </a:xfrm>
          <a:prstGeom prst="rect">
            <a:avLst/>
          </a:prstGeom>
          <a:noFill/>
        </p:spPr>
        <p:txBody>
          <a:bodyPr wrap="none" rtlCol="0">
            <a:noAutofit/>
          </a:bodyPr>
          <a:lstStyle/>
          <a:p>
            <a:r>
              <a:rPr kumimoji="1" lang="en-US" altLang="ja-JP" sz="1000" b="1" dirty="0">
                <a:latin typeface="+mn-ea"/>
              </a:rPr>
              <a:t>14.</a:t>
            </a:r>
            <a:r>
              <a:rPr kumimoji="1" lang="ja-JP" altLang="en-US" sz="1000" b="1" dirty="0">
                <a:latin typeface="+mn-ea"/>
              </a:rPr>
              <a:t>ページ表示</a:t>
            </a:r>
          </a:p>
        </p:txBody>
      </p:sp>
      <p:sp>
        <p:nvSpPr>
          <p:cNvPr id="100" name="テキスト ボックス 99">
            <a:extLst>
              <a:ext uri="{FF2B5EF4-FFF2-40B4-BE49-F238E27FC236}">
                <a16:creationId xmlns:a16="http://schemas.microsoft.com/office/drawing/2014/main" id="{D2DB84EC-528F-44BD-BC46-7AA43322301C}"/>
              </a:ext>
            </a:extLst>
          </p:cNvPr>
          <p:cNvSpPr txBox="1"/>
          <p:nvPr/>
        </p:nvSpPr>
        <p:spPr>
          <a:xfrm>
            <a:off x="4476470" y="4756358"/>
            <a:ext cx="2799401" cy="246221"/>
          </a:xfrm>
          <a:prstGeom prst="rect">
            <a:avLst/>
          </a:prstGeom>
          <a:noFill/>
        </p:spPr>
        <p:txBody>
          <a:bodyPr wrap="square" rtlCol="0">
            <a:spAutoFit/>
          </a:bodyPr>
          <a:lstStyle/>
          <a:p>
            <a:r>
              <a:rPr kumimoji="1" lang="en-US" altLang="ja-JP" sz="1000"/>
              <a:t>5</a:t>
            </a:r>
            <a:r>
              <a:rPr kumimoji="1" lang="ja-JP" altLang="en-US" sz="1000"/>
              <a:t>部隊のどこを表示しているかのガイド。</a:t>
            </a:r>
            <a:endParaRPr kumimoji="1" lang="en-US" altLang="ja-JP" sz="1000"/>
          </a:p>
        </p:txBody>
      </p:sp>
      <p:sp>
        <p:nvSpPr>
          <p:cNvPr id="96" name="テキスト ボックス 95">
            <a:extLst>
              <a:ext uri="{FF2B5EF4-FFF2-40B4-BE49-F238E27FC236}">
                <a16:creationId xmlns:a16="http://schemas.microsoft.com/office/drawing/2014/main" id="{8EE02576-3A21-4DD4-AF1A-FCDF12C86EBD}"/>
              </a:ext>
            </a:extLst>
          </p:cNvPr>
          <p:cNvSpPr txBox="1"/>
          <p:nvPr/>
        </p:nvSpPr>
        <p:spPr>
          <a:xfrm>
            <a:off x="4304638" y="2548495"/>
            <a:ext cx="1813317" cy="246221"/>
          </a:xfrm>
          <a:prstGeom prst="rect">
            <a:avLst/>
          </a:prstGeom>
          <a:noFill/>
        </p:spPr>
        <p:txBody>
          <a:bodyPr wrap="none" rtlCol="0">
            <a:spAutoFit/>
          </a:bodyPr>
          <a:lstStyle/>
          <a:p>
            <a:r>
              <a:rPr kumimoji="1" lang="en-US" altLang="ja-JP" sz="1000" b="1" dirty="0">
                <a:latin typeface="+mn-ea"/>
              </a:rPr>
              <a:t>12.</a:t>
            </a:r>
            <a:r>
              <a:rPr kumimoji="1" lang="ja-JP" altLang="en-US" sz="1000" b="1" dirty="0">
                <a:latin typeface="+mn-ea"/>
              </a:rPr>
              <a:t>支援兵器カードアイコン</a:t>
            </a:r>
          </a:p>
        </p:txBody>
      </p:sp>
      <p:sp>
        <p:nvSpPr>
          <p:cNvPr id="97" name="テキスト ボックス 96">
            <a:extLst>
              <a:ext uri="{FF2B5EF4-FFF2-40B4-BE49-F238E27FC236}">
                <a16:creationId xmlns:a16="http://schemas.microsoft.com/office/drawing/2014/main" id="{D835D8EA-DC4C-4417-BA53-979B1934308F}"/>
              </a:ext>
            </a:extLst>
          </p:cNvPr>
          <p:cNvSpPr txBox="1"/>
          <p:nvPr/>
        </p:nvSpPr>
        <p:spPr>
          <a:xfrm>
            <a:off x="4497082" y="2793326"/>
            <a:ext cx="4460647" cy="400110"/>
          </a:xfrm>
          <a:prstGeom prst="rect">
            <a:avLst/>
          </a:prstGeom>
          <a:noFill/>
        </p:spPr>
        <p:txBody>
          <a:bodyPr wrap="square" rtlCol="0">
            <a:spAutoFit/>
          </a:bodyPr>
          <a:lstStyle/>
          <a:p>
            <a:r>
              <a:rPr kumimoji="1" lang="ja-JP" altLang="en-US" sz="1000" dirty="0"/>
              <a:t>支援兵器にセットしてあるカードのアイコンを表示する。</a:t>
            </a:r>
            <a:endParaRPr kumimoji="1" lang="en-US" altLang="ja-JP" sz="1000" dirty="0"/>
          </a:p>
          <a:p>
            <a:r>
              <a:rPr kumimoji="1" lang="ja-JP" altLang="en-US" sz="1000" dirty="0"/>
              <a:t>属性、</a:t>
            </a:r>
            <a:r>
              <a:rPr kumimoji="1" lang="en-US" altLang="ja-JP" sz="1000" dirty="0" err="1"/>
              <a:t>Lv</a:t>
            </a:r>
            <a:r>
              <a:rPr kumimoji="1" lang="ja-JP" altLang="en-US" sz="1000" dirty="0"/>
              <a:t>の表示が必要。</a:t>
            </a:r>
            <a:endParaRPr kumimoji="1" lang="en-US" altLang="ja-JP" sz="1000" dirty="0"/>
          </a:p>
        </p:txBody>
      </p:sp>
      <p:sp>
        <p:nvSpPr>
          <p:cNvPr id="98" name="テキスト ボックス 97">
            <a:extLst>
              <a:ext uri="{FF2B5EF4-FFF2-40B4-BE49-F238E27FC236}">
                <a16:creationId xmlns:a16="http://schemas.microsoft.com/office/drawing/2014/main" id="{3ED9760C-1883-4126-8797-BD9C3877AC1A}"/>
              </a:ext>
            </a:extLst>
          </p:cNvPr>
          <p:cNvSpPr txBox="1"/>
          <p:nvPr/>
        </p:nvSpPr>
        <p:spPr>
          <a:xfrm>
            <a:off x="4271395" y="3214225"/>
            <a:ext cx="1172116" cy="246221"/>
          </a:xfrm>
          <a:prstGeom prst="rect">
            <a:avLst/>
          </a:prstGeom>
          <a:noFill/>
        </p:spPr>
        <p:txBody>
          <a:bodyPr wrap="none" rtlCol="0">
            <a:spAutoFit/>
          </a:bodyPr>
          <a:lstStyle/>
          <a:p>
            <a:r>
              <a:rPr kumimoji="1" lang="en-US" altLang="ja-JP" sz="1000" b="1" dirty="0">
                <a:latin typeface="+mn-ea"/>
              </a:rPr>
              <a:t>13.</a:t>
            </a:r>
            <a:r>
              <a:rPr kumimoji="1" lang="ja-JP" altLang="en-US" sz="1000" b="1" dirty="0">
                <a:latin typeface="+mn-ea"/>
              </a:rPr>
              <a:t>支援兵器情報</a:t>
            </a:r>
          </a:p>
        </p:txBody>
      </p:sp>
      <p:sp>
        <p:nvSpPr>
          <p:cNvPr id="113" name="テキスト ボックス 112">
            <a:extLst>
              <a:ext uri="{FF2B5EF4-FFF2-40B4-BE49-F238E27FC236}">
                <a16:creationId xmlns:a16="http://schemas.microsoft.com/office/drawing/2014/main" id="{B6321E00-91DD-4A54-8BE7-4A00B2FF4A34}"/>
              </a:ext>
            </a:extLst>
          </p:cNvPr>
          <p:cNvSpPr txBox="1"/>
          <p:nvPr/>
        </p:nvSpPr>
        <p:spPr>
          <a:xfrm>
            <a:off x="4463838" y="3459056"/>
            <a:ext cx="4164923" cy="1015663"/>
          </a:xfrm>
          <a:prstGeom prst="rect">
            <a:avLst/>
          </a:prstGeom>
          <a:noFill/>
        </p:spPr>
        <p:txBody>
          <a:bodyPr wrap="none" rtlCol="0">
            <a:spAutoFit/>
          </a:bodyPr>
          <a:lstStyle/>
          <a:p>
            <a:r>
              <a:rPr kumimoji="1" lang="ja-JP" altLang="en-US" sz="1000" dirty="0"/>
              <a:t>支援兵器の情報を表示する。表示するものは以下となる。</a:t>
            </a:r>
            <a:endParaRPr kumimoji="1" lang="en-US" altLang="ja-JP" sz="1000" dirty="0"/>
          </a:p>
          <a:p>
            <a:r>
              <a:rPr kumimoji="1" lang="en-US" altLang="ja-JP" sz="1000" dirty="0"/>
              <a:t>1</a:t>
            </a:r>
            <a:r>
              <a:rPr kumimoji="1" lang="ja-JP" altLang="en-US" sz="1000" dirty="0"/>
              <a:t>．攻撃力（</a:t>
            </a:r>
            <a:r>
              <a:rPr kumimoji="1" lang="en-US" altLang="ja-JP" sz="1000" dirty="0"/>
              <a:t>POWER</a:t>
            </a:r>
            <a:r>
              <a:rPr kumimoji="1" lang="ja-JP" altLang="en-US" sz="1000" dirty="0"/>
              <a:t>）</a:t>
            </a:r>
            <a:endParaRPr kumimoji="1" lang="en-US" altLang="ja-JP" sz="1000" dirty="0"/>
          </a:p>
          <a:p>
            <a:r>
              <a:rPr kumimoji="1" lang="en-US" altLang="ja-JP" sz="1000" dirty="0"/>
              <a:t>2</a:t>
            </a:r>
            <a:r>
              <a:rPr kumimoji="1" lang="ja-JP" altLang="en-US" sz="1000" dirty="0"/>
              <a:t>．攻撃頻度</a:t>
            </a:r>
            <a:endParaRPr kumimoji="1" lang="en-US" altLang="ja-JP" sz="1000" dirty="0"/>
          </a:p>
          <a:p>
            <a:r>
              <a:rPr kumimoji="1" lang="en-US" altLang="ja-JP" sz="1000" dirty="0"/>
              <a:t>3</a:t>
            </a:r>
            <a:r>
              <a:rPr kumimoji="1" lang="ja-JP" altLang="en-US" sz="1000" dirty="0"/>
              <a:t>．支援兵器効果</a:t>
            </a:r>
            <a:endParaRPr kumimoji="1" lang="en-US" altLang="ja-JP" sz="1000" dirty="0"/>
          </a:p>
          <a:p>
            <a:endParaRPr kumimoji="1" lang="en-US" altLang="ja-JP" sz="1000" dirty="0"/>
          </a:p>
          <a:p>
            <a:r>
              <a:rPr kumimoji="1" lang="en-US" altLang="ja-JP" sz="1000" dirty="0"/>
              <a:t>※</a:t>
            </a:r>
            <a:r>
              <a:rPr kumimoji="1" lang="ja-JP" altLang="en-US" sz="1000" dirty="0"/>
              <a:t>攻撃力は</a:t>
            </a:r>
            <a:r>
              <a:rPr kumimoji="1" lang="en-US" altLang="ja-JP" sz="1000" dirty="0"/>
              <a:t>TR</a:t>
            </a:r>
            <a:r>
              <a:rPr kumimoji="1" lang="ja-JP" altLang="en-US" sz="1000" dirty="0"/>
              <a:t>カードレベルの影響を受けた数字を足したものとする。</a:t>
            </a:r>
            <a:endParaRPr kumimoji="1" lang="en-US" altLang="ja-JP" sz="1000" dirty="0"/>
          </a:p>
        </p:txBody>
      </p:sp>
      <p:pic>
        <p:nvPicPr>
          <p:cNvPr id="114" name="図 113" descr="駐車場, バス, 駐車 が含まれている画像&#10;&#10;自動的に生成された説明">
            <a:extLst>
              <a:ext uri="{FF2B5EF4-FFF2-40B4-BE49-F238E27FC236}">
                <a16:creationId xmlns:a16="http://schemas.microsoft.com/office/drawing/2014/main" id="{0A728648-1C42-4E8F-A78D-CBD0DAD7B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115" name="テキスト ボックス 114">
            <a:extLst>
              <a:ext uri="{FF2B5EF4-FFF2-40B4-BE49-F238E27FC236}">
                <a16:creationId xmlns:a16="http://schemas.microsoft.com/office/drawing/2014/main" id="{A906A573-E8D2-4D3B-A37E-4193E65C7E35}"/>
              </a:ext>
            </a:extLst>
          </p:cNvPr>
          <p:cNvSpPr txBox="1"/>
          <p:nvPr/>
        </p:nvSpPr>
        <p:spPr>
          <a:xfrm>
            <a:off x="2959706" y="5026849"/>
            <a:ext cx="758541" cy="200055"/>
          </a:xfrm>
          <a:prstGeom prst="rect">
            <a:avLst/>
          </a:prstGeom>
          <a:noFill/>
        </p:spPr>
        <p:txBody>
          <a:bodyPr wrap="none" rtlCol="0">
            <a:spAutoFit/>
          </a:bodyPr>
          <a:lstStyle/>
          <a:p>
            <a:r>
              <a:rPr kumimoji="1" lang="en-US" altLang="ja-JP" sz="700" dirty="0"/>
              <a:t>15.</a:t>
            </a:r>
            <a:r>
              <a:rPr kumimoji="1" lang="ja-JP" altLang="en-US" sz="700" dirty="0"/>
              <a:t>ページ表示</a:t>
            </a:r>
            <a:endParaRPr kumimoji="1" lang="en-US" altLang="ja-JP" sz="700" dirty="0"/>
          </a:p>
        </p:txBody>
      </p:sp>
      <p:cxnSp>
        <p:nvCxnSpPr>
          <p:cNvPr id="116" name="直線コネクタ 115">
            <a:extLst>
              <a:ext uri="{FF2B5EF4-FFF2-40B4-BE49-F238E27FC236}">
                <a16:creationId xmlns:a16="http://schemas.microsoft.com/office/drawing/2014/main" id="{7C31DF76-1C61-432D-92EE-105EC9AC9DFF}"/>
              </a:ext>
            </a:extLst>
          </p:cNvPr>
          <p:cNvCxnSpPr>
            <a:cxnSpLocks/>
            <a:endCxn id="117"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7A407157-15EA-432B-93AB-E469E56B635D}"/>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cxnSp>
        <p:nvCxnSpPr>
          <p:cNvPr id="118" name="直線コネクタ 117">
            <a:extLst>
              <a:ext uri="{FF2B5EF4-FFF2-40B4-BE49-F238E27FC236}">
                <a16:creationId xmlns:a16="http://schemas.microsoft.com/office/drawing/2014/main" id="{83EC4470-C46B-4655-9946-538D0669F72D}"/>
              </a:ext>
            </a:extLst>
          </p:cNvPr>
          <p:cNvCxnSpPr>
            <a:cxnSpLocks/>
            <a:endCxn id="131"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2C2382FB-2839-4CC9-B297-00F8DA4F37A9}"/>
              </a:ext>
            </a:extLst>
          </p:cNvPr>
          <p:cNvCxnSpPr>
            <a:cxnSpLocks/>
            <a:endCxn id="12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6CE41E92-C7E1-4553-A81B-112FCF1452B8}"/>
              </a:ext>
            </a:extLst>
          </p:cNvPr>
          <p:cNvCxnSpPr>
            <a:cxnSpLocks/>
            <a:endCxn id="12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0927D31B-BFBB-4762-9125-24AB838BEF80}"/>
              </a:ext>
            </a:extLst>
          </p:cNvPr>
          <p:cNvCxnSpPr>
            <a:cxnSpLocks/>
            <a:endCxn id="127"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592E64D-26FC-48A3-929B-AA84905E31EB}"/>
              </a:ext>
            </a:extLst>
          </p:cNvPr>
          <p:cNvCxnSpPr>
            <a:cxnSpLocks/>
            <a:endCxn id="128"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54828705-5AB0-4B1B-8250-73D8B3AFF7B0}"/>
              </a:ext>
            </a:extLst>
          </p:cNvPr>
          <p:cNvCxnSpPr>
            <a:cxnSpLocks/>
            <a:endCxn id="129"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F2FB4B0B-70BC-40E5-8624-280425C7D851}"/>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125" name="テキスト ボックス 124">
            <a:extLst>
              <a:ext uri="{FF2B5EF4-FFF2-40B4-BE49-F238E27FC236}">
                <a16:creationId xmlns:a16="http://schemas.microsoft.com/office/drawing/2014/main" id="{0453C3D8-138C-467D-8646-04A946F428A5}"/>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126" name="テキスト ボックス 125">
            <a:extLst>
              <a:ext uri="{FF2B5EF4-FFF2-40B4-BE49-F238E27FC236}">
                <a16:creationId xmlns:a16="http://schemas.microsoft.com/office/drawing/2014/main" id="{3735CB77-F924-4445-91A5-A3E2D5AF6291}"/>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127" name="テキスト ボックス 126">
            <a:extLst>
              <a:ext uri="{FF2B5EF4-FFF2-40B4-BE49-F238E27FC236}">
                <a16:creationId xmlns:a16="http://schemas.microsoft.com/office/drawing/2014/main" id="{5A775411-2FA2-4454-9DB8-AA382223D32D}"/>
              </a:ext>
            </a:extLst>
          </p:cNvPr>
          <p:cNvSpPr txBox="1"/>
          <p:nvPr/>
        </p:nvSpPr>
        <p:spPr>
          <a:xfrm>
            <a:off x="2959706" y="2427672"/>
            <a:ext cx="938077" cy="200055"/>
          </a:xfrm>
          <a:prstGeom prst="rect">
            <a:avLst/>
          </a:prstGeom>
          <a:noFill/>
        </p:spPr>
        <p:txBody>
          <a:bodyPr wrap="none" rtlCol="0">
            <a:spAutoFit/>
          </a:bodyPr>
          <a:lstStyle/>
          <a:p>
            <a:r>
              <a:rPr kumimoji="1" lang="en-US" altLang="ja-JP" sz="700" dirty="0"/>
              <a:t>05.</a:t>
            </a:r>
            <a:r>
              <a:rPr kumimoji="1" lang="ja-JP" altLang="en-US" sz="700" dirty="0"/>
              <a:t>キャラアイコン</a:t>
            </a:r>
            <a:endParaRPr kumimoji="1" lang="en-US" altLang="ja-JP" sz="700" dirty="0"/>
          </a:p>
        </p:txBody>
      </p:sp>
      <p:sp>
        <p:nvSpPr>
          <p:cNvPr id="128" name="テキスト ボックス 127">
            <a:extLst>
              <a:ext uri="{FF2B5EF4-FFF2-40B4-BE49-F238E27FC236}">
                <a16:creationId xmlns:a16="http://schemas.microsoft.com/office/drawing/2014/main" id="{164B8E4B-A0F2-4C17-8CA2-A30F66A894B9}"/>
              </a:ext>
            </a:extLst>
          </p:cNvPr>
          <p:cNvSpPr txBox="1"/>
          <p:nvPr/>
        </p:nvSpPr>
        <p:spPr>
          <a:xfrm>
            <a:off x="2959706" y="3179197"/>
            <a:ext cx="1027845" cy="200055"/>
          </a:xfrm>
          <a:prstGeom prst="rect">
            <a:avLst/>
          </a:prstGeom>
          <a:noFill/>
        </p:spPr>
        <p:txBody>
          <a:bodyPr wrap="none" rtlCol="0">
            <a:spAutoFit/>
          </a:bodyPr>
          <a:lstStyle/>
          <a:p>
            <a:r>
              <a:rPr kumimoji="1" lang="en-US" altLang="ja-JP" sz="700" dirty="0"/>
              <a:t>08.</a:t>
            </a:r>
            <a:r>
              <a:rPr kumimoji="1" lang="ja-JP" altLang="en-US" sz="700" dirty="0"/>
              <a:t>キャラパラメータ</a:t>
            </a:r>
            <a:endParaRPr kumimoji="1" lang="en-US" altLang="ja-JP" sz="700" dirty="0"/>
          </a:p>
        </p:txBody>
      </p:sp>
      <p:sp>
        <p:nvSpPr>
          <p:cNvPr id="129" name="テキスト ボックス 128">
            <a:extLst>
              <a:ext uri="{FF2B5EF4-FFF2-40B4-BE49-F238E27FC236}">
                <a16:creationId xmlns:a16="http://schemas.microsoft.com/office/drawing/2014/main" id="{3CB1B1C2-F30C-46C7-8DCB-509ED5ADC183}"/>
              </a:ext>
            </a:extLst>
          </p:cNvPr>
          <p:cNvSpPr txBox="1"/>
          <p:nvPr/>
        </p:nvSpPr>
        <p:spPr>
          <a:xfrm>
            <a:off x="2959706" y="3410117"/>
            <a:ext cx="938077" cy="200055"/>
          </a:xfrm>
          <a:prstGeom prst="rect">
            <a:avLst/>
          </a:prstGeom>
          <a:noFill/>
        </p:spPr>
        <p:txBody>
          <a:bodyPr wrap="none" rtlCol="0">
            <a:spAutoFit/>
          </a:bodyPr>
          <a:lstStyle/>
          <a:p>
            <a:r>
              <a:rPr kumimoji="1" lang="en-US" altLang="ja-JP" sz="700" dirty="0"/>
              <a:t>09.</a:t>
            </a:r>
            <a:r>
              <a:rPr kumimoji="1" lang="ja-JP" altLang="en-US" sz="700" dirty="0"/>
              <a:t>おまかせボタン</a:t>
            </a:r>
            <a:endParaRPr kumimoji="1" lang="en-US" altLang="ja-JP" sz="700" dirty="0"/>
          </a:p>
        </p:txBody>
      </p:sp>
      <p:cxnSp>
        <p:nvCxnSpPr>
          <p:cNvPr id="130" name="直線コネクタ 129">
            <a:extLst>
              <a:ext uri="{FF2B5EF4-FFF2-40B4-BE49-F238E27FC236}">
                <a16:creationId xmlns:a16="http://schemas.microsoft.com/office/drawing/2014/main" id="{7C2C9A3F-1238-4F64-98DD-1C5824577CBC}"/>
              </a:ext>
            </a:extLst>
          </p:cNvPr>
          <p:cNvCxnSpPr>
            <a:cxnSpLocks/>
            <a:endCxn id="126"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33F3CF22-1D87-4C59-B15B-60A46E9D65DC}"/>
              </a:ext>
            </a:extLst>
          </p:cNvPr>
          <p:cNvSpPr txBox="1"/>
          <p:nvPr/>
        </p:nvSpPr>
        <p:spPr>
          <a:xfrm>
            <a:off x="2959706" y="2715649"/>
            <a:ext cx="848309" cy="200055"/>
          </a:xfrm>
          <a:prstGeom prst="rect">
            <a:avLst/>
          </a:prstGeom>
          <a:noFill/>
        </p:spPr>
        <p:txBody>
          <a:bodyPr wrap="none" rtlCol="0">
            <a:spAutoFit/>
          </a:bodyPr>
          <a:lstStyle/>
          <a:p>
            <a:r>
              <a:rPr kumimoji="1" lang="en-US" altLang="ja-JP" sz="700" dirty="0"/>
              <a:t>06.</a:t>
            </a:r>
            <a:r>
              <a:rPr kumimoji="1" lang="ja-JP" altLang="en-US" sz="700" dirty="0"/>
              <a:t>武器アイコン</a:t>
            </a:r>
            <a:endParaRPr kumimoji="1" lang="en-US" altLang="ja-JP" sz="700" dirty="0"/>
          </a:p>
        </p:txBody>
      </p:sp>
      <p:cxnSp>
        <p:nvCxnSpPr>
          <p:cNvPr id="132" name="直線コネクタ 131">
            <a:extLst>
              <a:ext uri="{FF2B5EF4-FFF2-40B4-BE49-F238E27FC236}">
                <a16:creationId xmlns:a16="http://schemas.microsoft.com/office/drawing/2014/main" id="{24ECE889-AFCC-4F73-8DE7-B05B47239B78}"/>
              </a:ext>
            </a:extLst>
          </p:cNvPr>
          <p:cNvCxnSpPr>
            <a:cxnSpLocks/>
            <a:endCxn id="13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B29BE1-50E3-4AEF-8021-460D825C743F}"/>
              </a:ext>
            </a:extLst>
          </p:cNvPr>
          <p:cNvCxnSpPr>
            <a:cxnSpLocks/>
            <a:endCxn id="134"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7C3CBFCA-5F55-4D32-A1DB-F2F1AD1577E5}"/>
              </a:ext>
            </a:extLst>
          </p:cNvPr>
          <p:cNvSpPr txBox="1"/>
          <p:nvPr/>
        </p:nvSpPr>
        <p:spPr>
          <a:xfrm>
            <a:off x="2959706" y="3822869"/>
            <a:ext cx="1067921" cy="200055"/>
          </a:xfrm>
          <a:prstGeom prst="rect">
            <a:avLst/>
          </a:prstGeom>
          <a:noFill/>
        </p:spPr>
        <p:txBody>
          <a:bodyPr wrap="none" rtlCol="0">
            <a:spAutoFit/>
          </a:bodyPr>
          <a:lstStyle/>
          <a:p>
            <a:r>
              <a:rPr kumimoji="1" lang="en-US" altLang="ja-JP" sz="700" dirty="0"/>
              <a:t>11.</a:t>
            </a:r>
            <a:r>
              <a:rPr kumimoji="1" lang="ja-JP" altLang="en-US" sz="700" dirty="0"/>
              <a:t>支援兵器アイコン</a:t>
            </a:r>
            <a:endParaRPr kumimoji="1" lang="en-US" altLang="ja-JP" sz="700" dirty="0"/>
          </a:p>
        </p:txBody>
      </p:sp>
      <p:cxnSp>
        <p:nvCxnSpPr>
          <p:cNvPr id="135" name="直線コネクタ 134">
            <a:extLst>
              <a:ext uri="{FF2B5EF4-FFF2-40B4-BE49-F238E27FC236}">
                <a16:creationId xmlns:a16="http://schemas.microsoft.com/office/drawing/2014/main" id="{D7A67784-99AE-4198-9420-9D26EBC8519A}"/>
              </a:ext>
            </a:extLst>
          </p:cNvPr>
          <p:cNvCxnSpPr>
            <a:cxnSpLocks/>
            <a:endCxn id="136"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81AC305-D6ED-43E3-AB50-0212AE4FD7D9}"/>
              </a:ext>
            </a:extLst>
          </p:cNvPr>
          <p:cNvSpPr txBox="1"/>
          <p:nvPr/>
        </p:nvSpPr>
        <p:spPr>
          <a:xfrm>
            <a:off x="2959706" y="4086369"/>
            <a:ext cx="938077" cy="200055"/>
          </a:xfrm>
          <a:prstGeom prst="rect">
            <a:avLst/>
          </a:prstGeom>
          <a:noFill/>
        </p:spPr>
        <p:txBody>
          <a:bodyPr wrap="none" rtlCol="0">
            <a:spAutoFit/>
          </a:bodyPr>
          <a:lstStyle/>
          <a:p>
            <a:r>
              <a:rPr kumimoji="1" lang="en-US" altLang="ja-JP" sz="700" dirty="0"/>
              <a:t>12.</a:t>
            </a:r>
            <a:r>
              <a:rPr kumimoji="1" lang="ja-JP" altLang="en-US" sz="700" dirty="0"/>
              <a:t>搭乗員アイコン</a:t>
            </a:r>
            <a:endParaRPr kumimoji="1" lang="en-US" altLang="ja-JP" sz="700" dirty="0"/>
          </a:p>
        </p:txBody>
      </p:sp>
      <p:cxnSp>
        <p:nvCxnSpPr>
          <p:cNvPr id="137" name="直線コネクタ 136">
            <a:extLst>
              <a:ext uri="{FF2B5EF4-FFF2-40B4-BE49-F238E27FC236}">
                <a16:creationId xmlns:a16="http://schemas.microsoft.com/office/drawing/2014/main" id="{D23578CF-F911-420C-A74E-A069F2A4A99E}"/>
              </a:ext>
            </a:extLst>
          </p:cNvPr>
          <p:cNvCxnSpPr>
            <a:cxnSpLocks/>
            <a:endCxn id="115"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8" name="テキスト ボックス 137">
            <a:extLst>
              <a:ext uri="{FF2B5EF4-FFF2-40B4-BE49-F238E27FC236}">
                <a16:creationId xmlns:a16="http://schemas.microsoft.com/office/drawing/2014/main" id="{23422CC2-1F3E-4046-80D8-941B90475D0B}"/>
              </a:ext>
            </a:extLst>
          </p:cNvPr>
          <p:cNvSpPr txBox="1"/>
          <p:nvPr/>
        </p:nvSpPr>
        <p:spPr>
          <a:xfrm>
            <a:off x="2959706" y="2943666"/>
            <a:ext cx="938077" cy="200055"/>
          </a:xfrm>
          <a:prstGeom prst="rect">
            <a:avLst/>
          </a:prstGeom>
          <a:noFill/>
        </p:spPr>
        <p:txBody>
          <a:bodyPr wrap="none" rtlCol="0">
            <a:spAutoFit/>
          </a:bodyPr>
          <a:lstStyle/>
          <a:p>
            <a:r>
              <a:rPr kumimoji="1" lang="en-US" altLang="ja-JP" sz="700" dirty="0"/>
              <a:t>07.</a:t>
            </a:r>
            <a:r>
              <a:rPr kumimoji="1" lang="ja-JP" altLang="en-US" sz="700" dirty="0"/>
              <a:t>カードアイコン</a:t>
            </a:r>
            <a:endParaRPr kumimoji="1" lang="en-US" altLang="ja-JP" sz="700" dirty="0"/>
          </a:p>
        </p:txBody>
      </p:sp>
      <p:sp>
        <p:nvSpPr>
          <p:cNvPr id="139" name="テキスト ボックス 138">
            <a:extLst>
              <a:ext uri="{FF2B5EF4-FFF2-40B4-BE49-F238E27FC236}">
                <a16:creationId xmlns:a16="http://schemas.microsoft.com/office/drawing/2014/main" id="{2A120F3F-4B4D-41CF-9EA8-2098987ED2C2}"/>
              </a:ext>
            </a:extLst>
          </p:cNvPr>
          <p:cNvSpPr txBox="1"/>
          <p:nvPr/>
        </p:nvSpPr>
        <p:spPr>
          <a:xfrm>
            <a:off x="2959706" y="4427015"/>
            <a:ext cx="1337226" cy="200055"/>
          </a:xfrm>
          <a:prstGeom prst="rect">
            <a:avLst/>
          </a:prstGeom>
          <a:noFill/>
        </p:spPr>
        <p:txBody>
          <a:bodyPr wrap="none" rtlCol="0">
            <a:spAutoFit/>
          </a:bodyPr>
          <a:lstStyle/>
          <a:p>
            <a:r>
              <a:rPr kumimoji="1" lang="en-US" altLang="ja-JP" sz="700" dirty="0"/>
              <a:t>13.</a:t>
            </a:r>
            <a:r>
              <a:rPr kumimoji="1" lang="ja-JP" altLang="en-US" sz="700" dirty="0"/>
              <a:t>支援兵器カードアイコン</a:t>
            </a:r>
            <a:endParaRPr kumimoji="1" lang="en-US" altLang="ja-JP" sz="700" dirty="0"/>
          </a:p>
        </p:txBody>
      </p:sp>
      <p:sp>
        <p:nvSpPr>
          <p:cNvPr id="140" name="テキスト ボックス 139">
            <a:extLst>
              <a:ext uri="{FF2B5EF4-FFF2-40B4-BE49-F238E27FC236}">
                <a16:creationId xmlns:a16="http://schemas.microsoft.com/office/drawing/2014/main" id="{1C4DF3B7-907D-4767-8DDF-D1FB2EC3A15B}"/>
              </a:ext>
            </a:extLst>
          </p:cNvPr>
          <p:cNvSpPr txBox="1"/>
          <p:nvPr/>
        </p:nvSpPr>
        <p:spPr>
          <a:xfrm>
            <a:off x="2959706" y="4705726"/>
            <a:ext cx="848309" cy="200055"/>
          </a:xfrm>
          <a:prstGeom prst="rect">
            <a:avLst/>
          </a:prstGeom>
          <a:noFill/>
        </p:spPr>
        <p:txBody>
          <a:bodyPr wrap="none" rtlCol="0">
            <a:spAutoFit/>
          </a:bodyPr>
          <a:lstStyle/>
          <a:p>
            <a:r>
              <a:rPr kumimoji="1" lang="en-US" altLang="ja-JP" sz="700" dirty="0"/>
              <a:t>14.</a:t>
            </a:r>
            <a:r>
              <a:rPr kumimoji="1" lang="ja-JP" altLang="en-US" sz="700" dirty="0"/>
              <a:t>支援兵器情報</a:t>
            </a:r>
            <a:endParaRPr kumimoji="1" lang="en-US" altLang="ja-JP" sz="700" dirty="0"/>
          </a:p>
        </p:txBody>
      </p:sp>
      <p:cxnSp>
        <p:nvCxnSpPr>
          <p:cNvPr id="141" name="直線コネクタ 140">
            <a:extLst>
              <a:ext uri="{FF2B5EF4-FFF2-40B4-BE49-F238E27FC236}">
                <a16:creationId xmlns:a16="http://schemas.microsoft.com/office/drawing/2014/main" id="{90BF686F-CC2D-43EF-ADDF-EE4B83DBDC2F}"/>
              </a:ext>
            </a:extLst>
          </p:cNvPr>
          <p:cNvCxnSpPr>
            <a:cxnSpLocks/>
            <a:endCxn id="139"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DE1A86F-E21B-4301-BC85-6C3C320A4C9A}"/>
              </a:ext>
            </a:extLst>
          </p:cNvPr>
          <p:cNvCxnSpPr>
            <a:cxnSpLocks/>
            <a:endCxn id="140"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AD7B4F44-70FB-45F8-B398-D9F46CA596F8}"/>
              </a:ext>
            </a:extLst>
          </p:cNvPr>
          <p:cNvSpPr txBox="1"/>
          <p:nvPr/>
        </p:nvSpPr>
        <p:spPr>
          <a:xfrm>
            <a:off x="2959706" y="3638030"/>
            <a:ext cx="848309" cy="200055"/>
          </a:xfrm>
          <a:prstGeom prst="rect">
            <a:avLst/>
          </a:prstGeom>
          <a:noFill/>
        </p:spPr>
        <p:txBody>
          <a:bodyPr wrap="none" rtlCol="0">
            <a:spAutoFit/>
          </a:bodyPr>
          <a:lstStyle/>
          <a:p>
            <a:r>
              <a:rPr kumimoji="1" lang="en-US" altLang="ja-JP" sz="700" dirty="0"/>
              <a:t>10.</a:t>
            </a:r>
            <a:r>
              <a:rPr kumimoji="1" lang="ja-JP" altLang="en-US" sz="700" dirty="0"/>
              <a:t>コピーボタン</a:t>
            </a:r>
            <a:endParaRPr kumimoji="1" lang="en-US" altLang="ja-JP" sz="700" dirty="0"/>
          </a:p>
        </p:txBody>
      </p:sp>
      <p:cxnSp>
        <p:nvCxnSpPr>
          <p:cNvPr id="144" name="直線コネクタ 143">
            <a:extLst>
              <a:ext uri="{FF2B5EF4-FFF2-40B4-BE49-F238E27FC236}">
                <a16:creationId xmlns:a16="http://schemas.microsoft.com/office/drawing/2014/main" id="{859BF73A-923D-4A9A-A25F-3936D1D52E22}"/>
              </a:ext>
            </a:extLst>
          </p:cNvPr>
          <p:cNvCxnSpPr>
            <a:cxnSpLocks/>
            <a:endCxn id="143"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7740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F22101-3FD7-4A7A-87C2-74128EB82BC7}">
  <ds:schemaRefs>
    <ds:schemaRef ds:uri="http://schemas.microsoft.com/sharepoint/v3/contenttype/forms"/>
  </ds:schemaRefs>
</ds:datastoreItem>
</file>

<file path=customXml/itemProps2.xml><?xml version="1.0" encoding="utf-8"?>
<ds:datastoreItem xmlns:ds="http://schemas.openxmlformats.org/officeDocument/2006/customXml" ds:itemID="{E6E66D9C-046E-43D6-AE55-1CCB4FC82B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763F1C-4B40-44E0-BB8C-43264326B560}">
  <ds:schemaRefs>
    <ds:schemaRef ds:uri="http://purl.org/dc/terms/"/>
    <ds:schemaRef ds:uri="http://schemas.openxmlformats.org/package/2006/metadata/core-properties"/>
    <ds:schemaRef ds:uri="http://purl.org/dc/dcmitype/"/>
    <ds:schemaRef ds:uri="0296febf-2773-4faf-ae76-6dee2362d0db"/>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631</TotalTime>
  <Words>5902</Words>
  <Application>Microsoft Office PowerPoint</Application>
  <PresentationFormat>画面に合わせる (4:3)</PresentationFormat>
  <Paragraphs>996</Paragraphs>
  <Slides>31</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メイリオ</vt:lpstr>
      <vt:lpstr>Century Gothic</vt:lpstr>
      <vt:lpstr>Bahnschrift Condensed</vt:lpstr>
      <vt:lpstr>Arial</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雄斗 増本</cp:lastModifiedBy>
  <cp:revision>2</cp:revision>
  <dcterms:created xsi:type="dcterms:W3CDTF">2019-06-27T02:30:15Z</dcterms:created>
  <dcterms:modified xsi:type="dcterms:W3CDTF">2020-01-20T05:37:01Z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